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9" r:id="rId3"/>
  </p:sldMasterIdLst>
  <p:notesMasterIdLst>
    <p:notesMasterId r:id="rId46"/>
  </p:notesMasterIdLst>
  <p:sldIdLst>
    <p:sldId id="256" r:id="rId4"/>
    <p:sldId id="257" r:id="rId5"/>
    <p:sldId id="258" r:id="rId6"/>
    <p:sldId id="272" r:id="rId7"/>
    <p:sldId id="273" r:id="rId8"/>
    <p:sldId id="274" r:id="rId9"/>
    <p:sldId id="275" r:id="rId10"/>
    <p:sldId id="276" r:id="rId11"/>
    <p:sldId id="277" r:id="rId12"/>
    <p:sldId id="278" r:id="rId13"/>
    <p:sldId id="279" r:id="rId14"/>
    <p:sldId id="280" r:id="rId15"/>
    <p:sldId id="331" r:id="rId16"/>
    <p:sldId id="25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6" r:id="rId33"/>
    <p:sldId id="317" r:id="rId34"/>
    <p:sldId id="318" r:id="rId35"/>
    <p:sldId id="329" r:id="rId36"/>
    <p:sldId id="330" r:id="rId37"/>
    <p:sldId id="319" r:id="rId38"/>
    <p:sldId id="320" r:id="rId39"/>
    <p:sldId id="321" r:id="rId40"/>
    <p:sldId id="322" r:id="rId41"/>
    <p:sldId id="323" r:id="rId42"/>
    <p:sldId id="325" r:id="rId43"/>
    <p:sldId id="328" r:id="rId44"/>
    <p:sldId id="32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8" d="100"/>
          <a:sy n="128" d="100"/>
        </p:scale>
        <p:origin x="-952" y="-10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1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8B57E-FC7E-49F5-9815-CFB78B8314A2}" type="datetimeFigureOut">
              <a:rPr lang="en-US" smtClean="0"/>
              <a:t>11/17/16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FAB7D-1F07-4EEA-8378-1723819960E6}" type="slidenum">
              <a:rPr lang="en-US" smtClean="0"/>
              <a:t>‹#›</a:t>
            </a:fld>
            <a:endParaRPr lang="en-US" dirty="0"/>
          </a:p>
        </p:txBody>
      </p:sp>
    </p:spTree>
    <p:extLst>
      <p:ext uri="{BB962C8B-B14F-4D97-AF65-F5344CB8AC3E}">
        <p14:creationId xmlns:p14="http://schemas.microsoft.com/office/powerpoint/2010/main" val="196563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overcome all of these…</a:t>
            </a:r>
            <a:endParaRPr lang="en-US" dirty="0"/>
          </a:p>
        </p:txBody>
      </p:sp>
      <p:sp>
        <p:nvSpPr>
          <p:cNvPr id="4" name="Slide Number Placeholder 3"/>
          <p:cNvSpPr>
            <a:spLocks noGrp="1"/>
          </p:cNvSpPr>
          <p:nvPr>
            <p:ph type="sldNum" sz="quarter" idx="10"/>
          </p:nvPr>
        </p:nvSpPr>
        <p:spPr/>
        <p:txBody>
          <a:bodyPr/>
          <a:lstStyle/>
          <a:p>
            <a:fld id="{581AF237-36A2-9249-BE27-E6984602A70F}" type="slidenum">
              <a:rPr lang="en-US" smtClean="0"/>
              <a:t>2</a:t>
            </a:fld>
            <a:endParaRPr lang="en-US" dirty="0"/>
          </a:p>
        </p:txBody>
      </p:sp>
    </p:spTree>
    <p:extLst>
      <p:ext uri="{BB962C8B-B14F-4D97-AF65-F5344CB8AC3E}">
        <p14:creationId xmlns:p14="http://schemas.microsoft.com/office/powerpoint/2010/main" val="85211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NASP Fact Sheet on ESSA – Overview for School Psychologists</a:t>
            </a:r>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29</a:t>
            </a:fld>
            <a:endParaRPr lang="en-US" dirty="0"/>
          </a:p>
        </p:txBody>
      </p:sp>
    </p:spTree>
    <p:extLst>
      <p:ext uri="{BB962C8B-B14F-4D97-AF65-F5344CB8AC3E}">
        <p14:creationId xmlns:p14="http://schemas.microsoft.com/office/powerpoint/2010/main" val="231681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2400" i="1" dirty="0" err="1" smtClean="0"/>
              <a:t>Subgrants</a:t>
            </a:r>
            <a:r>
              <a:rPr lang="en-US" sz="2400" i="1" dirty="0" smtClean="0"/>
              <a:t> </a:t>
            </a:r>
            <a:r>
              <a:rPr lang="en-US" sz="2400" dirty="0" smtClean="0"/>
              <a:t>to LEA, Title II, Sec. 2103(b)(3)(F):</a:t>
            </a:r>
          </a:p>
          <a:p>
            <a:pPr marL="0" indent="0">
              <a:lnSpc>
                <a:spcPct val="120000"/>
              </a:lnSpc>
              <a:buNone/>
            </a:pPr>
            <a:r>
              <a:rPr lang="en-US" sz="2400" dirty="0" smtClean="0"/>
              <a:t>	LEAs may use </a:t>
            </a:r>
            <a:r>
              <a:rPr lang="en-US" sz="2400" b="1" dirty="0" smtClean="0"/>
              <a:t>Title II </a:t>
            </a:r>
            <a:r>
              <a:rPr lang="en-US" sz="2400" dirty="0" smtClean="0"/>
              <a:t>funds </a:t>
            </a:r>
            <a:r>
              <a:rPr lang="en-US" sz="2400" b="1" dirty="0" smtClean="0"/>
              <a:t>for </a:t>
            </a:r>
            <a:endParaRPr lang="en-US" sz="18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Subpart 2, Title II, Sec. 2224(e)(4)</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Title IX, </a:t>
            </a:r>
            <a:r>
              <a:rPr lang="en-US" sz="2000" dirty="0" smtClean="0"/>
              <a:t>Sec. 8002(42)</a:t>
            </a:r>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32</a:t>
            </a:fld>
            <a:endParaRPr lang="en-US" dirty="0"/>
          </a:p>
        </p:txBody>
      </p:sp>
    </p:spTree>
    <p:extLst>
      <p:ext uri="{BB962C8B-B14F-4D97-AF65-F5344CB8AC3E}">
        <p14:creationId xmlns:p14="http://schemas.microsoft.com/office/powerpoint/2010/main" val="15142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33</a:t>
            </a:fld>
            <a:endParaRPr lang="en-US" dirty="0"/>
          </a:p>
        </p:txBody>
      </p:sp>
    </p:spTree>
    <p:extLst>
      <p:ext uri="{BB962C8B-B14F-4D97-AF65-F5344CB8AC3E}">
        <p14:creationId xmlns:p14="http://schemas.microsoft.com/office/powerpoint/2010/main" val="15142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t>Title IX, </a:t>
            </a:r>
            <a:r>
              <a:rPr lang="en-US" sz="2000" dirty="0" smtClean="0"/>
              <a:t>Sec. 8002(42)</a:t>
            </a:r>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34</a:t>
            </a:fld>
            <a:endParaRPr lang="en-US" dirty="0"/>
          </a:p>
        </p:txBody>
      </p:sp>
    </p:spTree>
    <p:extLst>
      <p:ext uri="{BB962C8B-B14F-4D97-AF65-F5344CB8AC3E}">
        <p14:creationId xmlns:p14="http://schemas.microsoft.com/office/powerpoint/2010/main" val="15142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NASP ENDORSEMENTS</a:t>
            </a:r>
          </a:p>
        </p:txBody>
      </p:sp>
      <p:sp>
        <p:nvSpPr>
          <p:cNvPr id="4" name="Slide Number Placeholder 3"/>
          <p:cNvSpPr>
            <a:spLocks noGrp="1"/>
          </p:cNvSpPr>
          <p:nvPr>
            <p:ph type="sldNum" sz="quarter" idx="10"/>
          </p:nvPr>
        </p:nvSpPr>
        <p:spPr/>
        <p:txBody>
          <a:bodyPr/>
          <a:lstStyle/>
          <a:p>
            <a:fld id="{21EA2016-9AF0-4446-83AD-A0E65F722FA0}" type="slidenum">
              <a:rPr lang="en-US" smtClean="0"/>
              <a:t>35</a:t>
            </a:fld>
            <a:endParaRPr lang="en-US" dirty="0"/>
          </a:p>
        </p:txBody>
      </p:sp>
    </p:spTree>
    <p:extLst>
      <p:ext uri="{BB962C8B-B14F-4D97-AF65-F5344CB8AC3E}">
        <p14:creationId xmlns:p14="http://schemas.microsoft.com/office/powerpoint/2010/main" val="59831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885">
              <a:defRPr sz="2300">
                <a:solidFill>
                  <a:schemeClr val="tx1"/>
                </a:solidFill>
                <a:latin typeface="Arial" charset="0"/>
                <a:ea typeface="ＭＳ Ｐゴシック" pitchFamily="34" charset="-128"/>
              </a:defRPr>
            </a:lvl1pPr>
            <a:lvl2pPr marL="722033" indent="-277705" defTabSz="914885">
              <a:defRPr sz="2300">
                <a:solidFill>
                  <a:schemeClr val="tx1"/>
                </a:solidFill>
                <a:latin typeface="Arial" charset="0"/>
                <a:ea typeface="ＭＳ Ｐゴシック" pitchFamily="34" charset="-128"/>
              </a:defRPr>
            </a:lvl2pPr>
            <a:lvl3pPr marL="1110821" indent="-222163" defTabSz="914885">
              <a:defRPr sz="2300">
                <a:solidFill>
                  <a:schemeClr val="tx1"/>
                </a:solidFill>
                <a:latin typeface="Arial" charset="0"/>
                <a:ea typeface="ＭＳ Ｐゴシック" pitchFamily="34" charset="-128"/>
              </a:defRPr>
            </a:lvl3pPr>
            <a:lvl4pPr marL="1555148" indent="-222163" defTabSz="914885">
              <a:defRPr sz="2300">
                <a:solidFill>
                  <a:schemeClr val="tx1"/>
                </a:solidFill>
                <a:latin typeface="Arial" charset="0"/>
                <a:ea typeface="ＭＳ Ｐゴシック" pitchFamily="34" charset="-128"/>
              </a:defRPr>
            </a:lvl4pPr>
            <a:lvl5pPr marL="1999476" indent="-222163" defTabSz="914885">
              <a:defRPr sz="2300">
                <a:solidFill>
                  <a:schemeClr val="tx1"/>
                </a:solidFill>
                <a:latin typeface="Arial" charset="0"/>
                <a:ea typeface="ＭＳ Ｐゴシック" pitchFamily="34" charset="-128"/>
              </a:defRPr>
            </a:lvl5pPr>
            <a:lvl6pPr marL="2443805"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6pPr>
            <a:lvl7pPr marL="2888133"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7pPr>
            <a:lvl8pPr marL="3332460"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8pPr>
            <a:lvl9pPr marL="3776789"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9pPr>
          </a:lstStyle>
          <a:p>
            <a:fld id="{1471E8F0-5C5C-467D-B9ED-D377BDA91D68}" type="slidenum">
              <a:rPr lang="en-US" altLang="en-US" sz="1200"/>
              <a:pPr/>
              <a:t>39</a:t>
            </a:fld>
            <a:endParaRPr lang="en-US" altLang="en-US" sz="1200" dirty="0"/>
          </a:p>
        </p:txBody>
      </p:sp>
      <p:sp>
        <p:nvSpPr>
          <p:cNvPr id="9728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spcBef>
                <a:spcPct val="0"/>
              </a:spcBef>
            </a:pPr>
            <a:endParaRPr lang="en-US" altLang="en-US" sz="1100" dirty="0">
              <a:ea typeface="ＭＳ Ｐゴシック" pitchFamily="34" charset="-128"/>
            </a:endParaRPr>
          </a:p>
        </p:txBody>
      </p:sp>
    </p:spTree>
    <p:extLst>
      <p:ext uri="{BB962C8B-B14F-4D97-AF65-F5344CB8AC3E}">
        <p14:creationId xmlns:p14="http://schemas.microsoft.com/office/powerpoint/2010/main" val="1936864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885">
              <a:defRPr sz="2300">
                <a:solidFill>
                  <a:schemeClr val="tx1"/>
                </a:solidFill>
                <a:latin typeface="Arial" charset="0"/>
                <a:ea typeface="ＭＳ Ｐゴシック" pitchFamily="34" charset="-128"/>
              </a:defRPr>
            </a:lvl1pPr>
            <a:lvl2pPr marL="722033" indent="-277705" defTabSz="914885">
              <a:defRPr sz="2300">
                <a:solidFill>
                  <a:schemeClr val="tx1"/>
                </a:solidFill>
                <a:latin typeface="Arial" charset="0"/>
                <a:ea typeface="ＭＳ Ｐゴシック" pitchFamily="34" charset="-128"/>
              </a:defRPr>
            </a:lvl2pPr>
            <a:lvl3pPr marL="1110821" indent="-222163" defTabSz="914885">
              <a:defRPr sz="2300">
                <a:solidFill>
                  <a:schemeClr val="tx1"/>
                </a:solidFill>
                <a:latin typeface="Arial" charset="0"/>
                <a:ea typeface="ＭＳ Ｐゴシック" pitchFamily="34" charset="-128"/>
              </a:defRPr>
            </a:lvl3pPr>
            <a:lvl4pPr marL="1555148" indent="-222163" defTabSz="914885">
              <a:defRPr sz="2300">
                <a:solidFill>
                  <a:schemeClr val="tx1"/>
                </a:solidFill>
                <a:latin typeface="Arial" charset="0"/>
                <a:ea typeface="ＭＳ Ｐゴシック" pitchFamily="34" charset="-128"/>
              </a:defRPr>
            </a:lvl4pPr>
            <a:lvl5pPr marL="1999476" indent="-222163" defTabSz="914885">
              <a:defRPr sz="2300">
                <a:solidFill>
                  <a:schemeClr val="tx1"/>
                </a:solidFill>
                <a:latin typeface="Arial" charset="0"/>
                <a:ea typeface="ＭＳ Ｐゴシック" pitchFamily="34" charset="-128"/>
              </a:defRPr>
            </a:lvl5pPr>
            <a:lvl6pPr marL="2443805"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6pPr>
            <a:lvl7pPr marL="2888133"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7pPr>
            <a:lvl8pPr marL="3332460"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8pPr>
            <a:lvl9pPr marL="3776789"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9pPr>
          </a:lstStyle>
          <a:p>
            <a:fld id="{1471E8F0-5C5C-467D-B9ED-D377BDA91D68}" type="slidenum">
              <a:rPr lang="en-US" altLang="en-US" sz="1200"/>
              <a:pPr/>
              <a:t>40</a:t>
            </a:fld>
            <a:endParaRPr lang="en-US" altLang="en-US" sz="1200" dirty="0"/>
          </a:p>
        </p:txBody>
      </p:sp>
      <p:sp>
        <p:nvSpPr>
          <p:cNvPr id="9728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spcBef>
                <a:spcPct val="0"/>
              </a:spcBef>
            </a:pPr>
            <a:endParaRPr lang="en-US" altLang="en-US" sz="1100" dirty="0">
              <a:ea typeface="ＭＳ Ｐゴシック" pitchFamily="34" charset="-128"/>
            </a:endParaRPr>
          </a:p>
        </p:txBody>
      </p:sp>
    </p:spTree>
    <p:extLst>
      <p:ext uri="{BB962C8B-B14F-4D97-AF65-F5344CB8AC3E}">
        <p14:creationId xmlns:p14="http://schemas.microsoft.com/office/powerpoint/2010/main" val="193686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885">
              <a:defRPr sz="2300">
                <a:solidFill>
                  <a:schemeClr val="tx1"/>
                </a:solidFill>
                <a:latin typeface="Arial" charset="0"/>
                <a:ea typeface="ＭＳ Ｐゴシック" pitchFamily="34" charset="-128"/>
              </a:defRPr>
            </a:lvl1pPr>
            <a:lvl2pPr marL="722033" indent="-277705" defTabSz="914885">
              <a:defRPr sz="2300">
                <a:solidFill>
                  <a:schemeClr val="tx1"/>
                </a:solidFill>
                <a:latin typeface="Arial" charset="0"/>
                <a:ea typeface="ＭＳ Ｐゴシック" pitchFamily="34" charset="-128"/>
              </a:defRPr>
            </a:lvl2pPr>
            <a:lvl3pPr marL="1110821" indent="-222163" defTabSz="914885">
              <a:defRPr sz="2300">
                <a:solidFill>
                  <a:schemeClr val="tx1"/>
                </a:solidFill>
                <a:latin typeface="Arial" charset="0"/>
                <a:ea typeface="ＭＳ Ｐゴシック" pitchFamily="34" charset="-128"/>
              </a:defRPr>
            </a:lvl3pPr>
            <a:lvl4pPr marL="1555148" indent="-222163" defTabSz="914885">
              <a:defRPr sz="2300">
                <a:solidFill>
                  <a:schemeClr val="tx1"/>
                </a:solidFill>
                <a:latin typeface="Arial" charset="0"/>
                <a:ea typeface="ＭＳ Ｐゴシック" pitchFamily="34" charset="-128"/>
              </a:defRPr>
            </a:lvl4pPr>
            <a:lvl5pPr marL="1999476" indent="-222163" defTabSz="914885">
              <a:defRPr sz="2300">
                <a:solidFill>
                  <a:schemeClr val="tx1"/>
                </a:solidFill>
                <a:latin typeface="Arial" charset="0"/>
                <a:ea typeface="ＭＳ Ｐゴシック" pitchFamily="34" charset="-128"/>
              </a:defRPr>
            </a:lvl5pPr>
            <a:lvl6pPr marL="2443805"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6pPr>
            <a:lvl7pPr marL="2888133"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7pPr>
            <a:lvl8pPr marL="3332460"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8pPr>
            <a:lvl9pPr marL="3776789"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9pPr>
          </a:lstStyle>
          <a:p>
            <a:fld id="{1471E8F0-5C5C-467D-B9ED-D377BDA91D68}" type="slidenum">
              <a:rPr lang="en-US" altLang="en-US" sz="1200"/>
              <a:pPr/>
              <a:t>42</a:t>
            </a:fld>
            <a:endParaRPr lang="en-US" altLang="en-US" sz="1200" dirty="0"/>
          </a:p>
        </p:txBody>
      </p:sp>
      <p:sp>
        <p:nvSpPr>
          <p:cNvPr id="9728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spcBef>
                <a:spcPct val="0"/>
              </a:spcBef>
            </a:pPr>
            <a:r>
              <a:rPr lang="en-US" altLang="en-US" sz="1100" dirty="0" smtClean="0">
                <a:ea typeface="ＭＳ Ｐゴシック" pitchFamily="34" charset="-128"/>
              </a:rPr>
              <a:t>DPS: 2016-147 September</a:t>
            </a:r>
            <a:r>
              <a:rPr lang="en-US" altLang="en-US" sz="1100" baseline="0" dirty="0" smtClean="0">
                <a:ea typeface="ＭＳ Ｐゴシック" pitchFamily="34" charset="-128"/>
              </a:rPr>
              <a:t> 23, 2016</a:t>
            </a:r>
            <a:endParaRPr lang="en-US" altLang="en-US" sz="1100" dirty="0">
              <a:ea typeface="ＭＳ Ｐゴシック" pitchFamily="34" charset="-128"/>
            </a:endParaRPr>
          </a:p>
        </p:txBody>
      </p:sp>
    </p:spTree>
    <p:extLst>
      <p:ext uri="{BB962C8B-B14F-4D97-AF65-F5344CB8AC3E}">
        <p14:creationId xmlns:p14="http://schemas.microsoft.com/office/powerpoint/2010/main" val="193686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14885">
              <a:defRPr sz="2300">
                <a:solidFill>
                  <a:schemeClr val="tx1"/>
                </a:solidFill>
                <a:latin typeface="Arial" charset="0"/>
                <a:ea typeface="ＭＳ Ｐゴシック" pitchFamily="34" charset="-128"/>
              </a:defRPr>
            </a:lvl1pPr>
            <a:lvl2pPr marL="722033" indent="-277705" defTabSz="914885">
              <a:defRPr sz="2300">
                <a:solidFill>
                  <a:schemeClr val="tx1"/>
                </a:solidFill>
                <a:latin typeface="Arial" charset="0"/>
                <a:ea typeface="ＭＳ Ｐゴシック" pitchFamily="34" charset="-128"/>
              </a:defRPr>
            </a:lvl2pPr>
            <a:lvl3pPr marL="1110821" indent="-222163" defTabSz="914885">
              <a:defRPr sz="2300">
                <a:solidFill>
                  <a:schemeClr val="tx1"/>
                </a:solidFill>
                <a:latin typeface="Arial" charset="0"/>
                <a:ea typeface="ＭＳ Ｐゴシック" pitchFamily="34" charset="-128"/>
              </a:defRPr>
            </a:lvl3pPr>
            <a:lvl4pPr marL="1555148" indent="-222163" defTabSz="914885">
              <a:defRPr sz="2300">
                <a:solidFill>
                  <a:schemeClr val="tx1"/>
                </a:solidFill>
                <a:latin typeface="Arial" charset="0"/>
                <a:ea typeface="ＭＳ Ｐゴシック" pitchFamily="34" charset="-128"/>
              </a:defRPr>
            </a:lvl4pPr>
            <a:lvl5pPr marL="1999476" indent="-222163" defTabSz="914885">
              <a:defRPr sz="2300">
                <a:solidFill>
                  <a:schemeClr val="tx1"/>
                </a:solidFill>
                <a:latin typeface="Arial" charset="0"/>
                <a:ea typeface="ＭＳ Ｐゴシック" pitchFamily="34" charset="-128"/>
              </a:defRPr>
            </a:lvl5pPr>
            <a:lvl6pPr marL="2443805"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6pPr>
            <a:lvl7pPr marL="2888133"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7pPr>
            <a:lvl8pPr marL="3332460"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8pPr>
            <a:lvl9pPr marL="3776789" indent="-222163" defTabSz="914885" eaLnBrk="0" fontAlgn="base" hangingPunct="0">
              <a:spcBef>
                <a:spcPct val="0"/>
              </a:spcBef>
              <a:spcAft>
                <a:spcPct val="0"/>
              </a:spcAft>
              <a:defRPr sz="2300">
                <a:solidFill>
                  <a:schemeClr val="tx1"/>
                </a:solidFill>
                <a:latin typeface="Arial" charset="0"/>
                <a:ea typeface="ＭＳ Ｐゴシック" pitchFamily="34" charset="-128"/>
              </a:defRPr>
            </a:lvl9pPr>
          </a:lstStyle>
          <a:p>
            <a:fld id="{1471E8F0-5C5C-467D-B9ED-D377BDA91D68}" type="slidenum">
              <a:rPr lang="en-US" altLang="en-US" sz="1200"/>
              <a:pPr/>
              <a:t>3</a:t>
            </a:fld>
            <a:endParaRPr lang="en-US" altLang="en-US" sz="1200" dirty="0"/>
          </a:p>
        </p:txBody>
      </p:sp>
      <p:sp>
        <p:nvSpPr>
          <p:cNvPr id="9728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spcBef>
                <a:spcPct val="0"/>
              </a:spcBef>
            </a:pPr>
            <a:endParaRPr lang="en-US" altLang="en-US" sz="1100" dirty="0">
              <a:ea typeface="ＭＳ Ｐゴシック" pitchFamily="34" charset="-128"/>
            </a:endParaRPr>
          </a:p>
        </p:txBody>
      </p:sp>
    </p:spTree>
    <p:extLst>
      <p:ext uri="{BB962C8B-B14F-4D97-AF65-F5344CB8AC3E}">
        <p14:creationId xmlns:p14="http://schemas.microsoft.com/office/powerpoint/2010/main" val="1936864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NASISP</a:t>
            </a:r>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16</a:t>
            </a:fld>
            <a:endParaRPr lang="en-US" dirty="0"/>
          </a:p>
        </p:txBody>
      </p:sp>
    </p:spTree>
    <p:extLst>
      <p:ext uri="{BB962C8B-B14F-4D97-AF65-F5344CB8AC3E}">
        <p14:creationId xmlns:p14="http://schemas.microsoft.com/office/powerpoint/2010/main" val="219600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NASISP</a:t>
            </a:r>
            <a:endParaRPr lang="en-US"/>
          </a:p>
        </p:txBody>
      </p:sp>
      <p:sp>
        <p:nvSpPr>
          <p:cNvPr id="4" name="Slide Number Placeholder 3"/>
          <p:cNvSpPr>
            <a:spLocks noGrp="1"/>
          </p:cNvSpPr>
          <p:nvPr>
            <p:ph type="sldNum" sz="quarter" idx="10"/>
          </p:nvPr>
        </p:nvSpPr>
        <p:spPr/>
        <p:txBody>
          <a:bodyPr/>
          <a:lstStyle/>
          <a:p>
            <a:fld id="{B74FAB7D-1F07-4EEA-8378-1723819960E6}" type="slidenum">
              <a:rPr lang="en-US" smtClean="0"/>
              <a:t>17</a:t>
            </a:fld>
            <a:endParaRPr lang="en-US" dirty="0"/>
          </a:p>
        </p:txBody>
      </p:sp>
    </p:spTree>
    <p:extLst>
      <p:ext uri="{BB962C8B-B14F-4D97-AF65-F5344CB8AC3E}">
        <p14:creationId xmlns:p14="http://schemas.microsoft.com/office/powerpoint/2010/main" val="219600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0">
              <a:buNone/>
            </a:pPr>
            <a:r>
              <a:rPr lang="en-US" dirty="0" smtClean="0"/>
              <a:t> Title VIII, Sec. 8002 (33)</a:t>
            </a:r>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19</a:t>
            </a:fld>
            <a:endParaRPr lang="en-US" dirty="0"/>
          </a:p>
        </p:txBody>
      </p:sp>
    </p:spTree>
    <p:extLst>
      <p:ext uri="{BB962C8B-B14F-4D97-AF65-F5344CB8AC3E}">
        <p14:creationId xmlns:p14="http://schemas.microsoft.com/office/powerpoint/2010/main" val="358450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Title</a:t>
            </a:r>
            <a:r>
              <a:rPr lang="en-US" baseline="0" dirty="0" smtClean="0"/>
              <a:t> VIII (21)</a:t>
            </a:r>
            <a:endParaRPr lang="en-US" dirty="0" smtClean="0"/>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20</a:t>
            </a:fld>
            <a:endParaRPr lang="en-US" dirty="0"/>
          </a:p>
        </p:txBody>
      </p:sp>
    </p:spTree>
    <p:extLst>
      <p:ext uri="{BB962C8B-B14F-4D97-AF65-F5344CB8AC3E}">
        <p14:creationId xmlns:p14="http://schemas.microsoft.com/office/powerpoint/2010/main" val="36545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news/Bad news</a:t>
            </a:r>
          </a:p>
          <a:p>
            <a:endParaRPr lang="en-US" baseline="0" dirty="0" smtClean="0"/>
          </a:p>
          <a:p>
            <a:r>
              <a:rPr lang="en-US" baseline="0" dirty="0" smtClean="0"/>
              <a:t>What will it take for us to step up?</a:t>
            </a:r>
          </a:p>
          <a:p>
            <a:endParaRPr lang="en-US" baseline="0" dirty="0" smtClean="0"/>
          </a:p>
          <a:p>
            <a:r>
              <a:rPr lang="en-US" baseline="0" dirty="0" smtClean="0"/>
              <a:t>What barriers are there to this increased/expanded role?</a:t>
            </a:r>
            <a:endParaRPr lang="en-US" dirty="0" smtClean="0"/>
          </a:p>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21</a:t>
            </a:fld>
            <a:endParaRPr lang="en-US" dirty="0"/>
          </a:p>
        </p:txBody>
      </p:sp>
    </p:spTree>
    <p:extLst>
      <p:ext uri="{BB962C8B-B14F-4D97-AF65-F5344CB8AC3E}">
        <p14:creationId xmlns:p14="http://schemas.microsoft.com/office/powerpoint/2010/main" val="138696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27</a:t>
            </a:fld>
            <a:endParaRPr lang="en-US" dirty="0"/>
          </a:p>
        </p:txBody>
      </p:sp>
    </p:spTree>
    <p:extLst>
      <p:ext uri="{BB962C8B-B14F-4D97-AF65-F5344CB8AC3E}">
        <p14:creationId xmlns:p14="http://schemas.microsoft.com/office/powerpoint/2010/main" val="14030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FAB7D-1F07-4EEA-8378-1723819960E6}" type="slidenum">
              <a:rPr lang="en-US" smtClean="0"/>
              <a:t>28</a:t>
            </a:fld>
            <a:endParaRPr lang="en-US" dirty="0"/>
          </a:p>
        </p:txBody>
      </p:sp>
    </p:spTree>
    <p:extLst>
      <p:ext uri="{BB962C8B-B14F-4D97-AF65-F5344CB8AC3E}">
        <p14:creationId xmlns:p14="http://schemas.microsoft.com/office/powerpoint/2010/main" val="14030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95883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636257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1064482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p:bgPr>
        <a:blipFill rotWithShape="1">
          <a:blip r:embed="rId2">
            <a:alphaModFix/>
          </a:blip>
          <a:stretch>
            <a:fillRect/>
          </a:stretch>
        </a:blipFill>
        <a:effectLst/>
      </p:bgPr>
    </p:bg>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1285536"/>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28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FFFFF"/>
                </a:solidFill>
                <a:latin typeface="Arial"/>
                <a:ea typeface="Arial"/>
                <a:cs typeface="Arial"/>
                <a:sym typeface="Arial"/>
              </a:rPr>
              <a:t>‹#›</a:t>
            </a:fld>
            <a:endParaRPr lang="en-US" sz="12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412126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1285536"/>
            <a:ext cx="8229600" cy="11430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28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FFFFF"/>
                </a:solidFill>
                <a:latin typeface="Arial"/>
                <a:ea typeface="Arial"/>
                <a:cs typeface="Arial"/>
                <a:sym typeface="Arial"/>
              </a:rPr>
              <a:t>‹#›</a:t>
            </a:fld>
            <a:endParaRPr lang="en-US" sz="1200" b="0" i="0" u="none" strike="noStrike" cap="none"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99573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bg>
      <p:bgPr>
        <a:blipFill rotWithShape="1">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1197758"/>
            <a:ext cx="8229600" cy="912755"/>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28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2400008"/>
            <a:ext cx="8229600" cy="3726155"/>
          </a:xfrm>
          <a:prstGeom prst="rect">
            <a:avLst/>
          </a:prstGeom>
          <a:noFill/>
          <a:ln>
            <a:noFill/>
          </a:ln>
        </p:spPr>
        <p:txBody>
          <a:bodyPr lIns="91425" tIns="91425" rIns="91425" bIns="91425" anchor="t" anchorCtr="0"/>
          <a:lstStyle>
            <a:lvl1pPr marL="342900" marR="0" lvl="0" indent="-215900" algn="l" rtl="0">
              <a:lnSpc>
                <a:spcPct val="100000"/>
              </a:lnSpc>
              <a:spcBef>
                <a:spcPts val="600"/>
              </a:spcBef>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extLst>
      <p:ext uri="{BB962C8B-B14F-4D97-AF65-F5344CB8AC3E}">
        <p14:creationId xmlns:p14="http://schemas.microsoft.com/office/powerpoint/2010/main" val="146741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Blank">
    <p:bg>
      <p:bgPr>
        <a:blipFill rotWithShape="1">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1197758"/>
            <a:ext cx="8229600" cy="912755"/>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28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457200" y="2400008"/>
            <a:ext cx="8229600" cy="3726155"/>
          </a:xfrm>
          <a:prstGeom prst="rect">
            <a:avLst/>
          </a:prstGeom>
          <a:noFill/>
          <a:ln>
            <a:noFill/>
          </a:ln>
        </p:spPr>
        <p:txBody>
          <a:bodyPr lIns="91425" tIns="91425" rIns="91425" bIns="91425" anchor="t" anchorCtr="0"/>
          <a:lstStyle>
            <a:lvl1pPr marL="342900" marR="0" lvl="0" indent="-215900" algn="l" rtl="0">
              <a:lnSpc>
                <a:spcPct val="100000"/>
              </a:lnSpc>
              <a:spcBef>
                <a:spcPts val="600"/>
              </a:spcBef>
              <a:buClr>
                <a:schemeClr val="dk1"/>
              </a:buClr>
              <a:buSzPct val="100000"/>
              <a:buFont typeface="Arial"/>
              <a:buChar char="•"/>
              <a:defRPr sz="2000" b="0" i="0" u="none" strike="noStrike" cap="none">
                <a:solidFill>
                  <a:schemeClr val="dk1"/>
                </a:solidFill>
                <a:latin typeface="Arial"/>
                <a:ea typeface="Arial"/>
                <a:cs typeface="Arial"/>
                <a:sym typeface="Arial"/>
              </a:defRPr>
            </a:lvl1pPr>
            <a:lvl2pPr marL="742950" marR="0" lvl="1" indent="-17145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00000"/>
              </a:lnSpc>
              <a:spcBef>
                <a:spcPts val="60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extLst>
      <p:ext uri="{BB962C8B-B14F-4D97-AF65-F5344CB8AC3E}">
        <p14:creationId xmlns:p14="http://schemas.microsoft.com/office/powerpoint/2010/main" val="146741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Comparison">
    <p:bg>
      <p:bgPr>
        <a:blipFill rotWithShape="1">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90178" y="312780"/>
            <a:ext cx="7496621" cy="74152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Arial"/>
              <a:buNone/>
              <a:defRPr sz="28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9" name="Shape 139"/>
          <p:cNvSpPr txBox="1">
            <a:spLocks noGrp="1"/>
          </p:cNvSpPr>
          <p:nvPr>
            <p:ph type="body" idx="1"/>
          </p:nvPr>
        </p:nvSpPr>
        <p:spPr>
          <a:xfrm>
            <a:off x="457200" y="1245604"/>
            <a:ext cx="4040187" cy="639762"/>
          </a:xfrm>
          <a:prstGeom prst="rect">
            <a:avLst/>
          </a:prstGeom>
          <a:noFill/>
          <a:ln>
            <a:noFill/>
          </a:ln>
        </p:spPr>
        <p:txBody>
          <a:bodyPr lIns="91425" tIns="91425" rIns="91425" bIns="91425" anchor="b" anchorCtr="0"/>
          <a:lstStyle>
            <a:lvl1pPr marL="0" marR="0" lvl="0" indent="0" algn="l" rtl="0">
              <a:lnSpc>
                <a:spcPct val="110000"/>
              </a:lnSpc>
              <a:spcBef>
                <a:spcPts val="400"/>
              </a:spcBef>
              <a:buClr>
                <a:srgbClr val="005695"/>
              </a:buClr>
              <a:buFont typeface="Arial"/>
              <a:buNone/>
              <a:defRPr sz="2000" b="1" i="0" u="none" strike="noStrike" cap="none">
                <a:solidFill>
                  <a:srgbClr val="005695"/>
                </a:solidFill>
                <a:latin typeface="Arial"/>
                <a:ea typeface="Arial"/>
                <a:cs typeface="Arial"/>
                <a:sym typeface="Arial"/>
              </a:defRPr>
            </a:lvl1pPr>
            <a:lvl2pPr marL="457200" marR="0" lvl="1" indent="0" algn="l" rtl="0">
              <a:lnSpc>
                <a:spcPct val="110000"/>
              </a:lnSpc>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10000"/>
              </a:lnSpc>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1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1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body" idx="2"/>
          </p:nvPr>
        </p:nvSpPr>
        <p:spPr>
          <a:xfrm>
            <a:off x="457200" y="1885366"/>
            <a:ext cx="4040187" cy="4240797"/>
          </a:xfrm>
          <a:prstGeom prst="rect">
            <a:avLst/>
          </a:prstGeom>
          <a:noFill/>
          <a:ln>
            <a:noFill/>
          </a:ln>
        </p:spPr>
        <p:txBody>
          <a:bodyPr lIns="91425" tIns="91425" rIns="91425" bIns="91425" anchor="t" anchorCtr="0"/>
          <a:lstStyle>
            <a:lvl1pPr marL="342900" marR="0" lvl="0" indent="-2286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1" name="Shape 141"/>
          <p:cNvSpPr txBox="1">
            <a:spLocks noGrp="1"/>
          </p:cNvSpPr>
          <p:nvPr>
            <p:ph type="body" idx="3"/>
          </p:nvPr>
        </p:nvSpPr>
        <p:spPr>
          <a:xfrm>
            <a:off x="4645025" y="1245604"/>
            <a:ext cx="4041774" cy="639762"/>
          </a:xfrm>
          <a:prstGeom prst="rect">
            <a:avLst/>
          </a:prstGeom>
          <a:noFill/>
          <a:ln>
            <a:noFill/>
          </a:ln>
        </p:spPr>
        <p:txBody>
          <a:bodyPr lIns="91425" tIns="91425" rIns="91425" bIns="91425" anchor="b" anchorCtr="0"/>
          <a:lstStyle>
            <a:lvl1pPr marL="0" marR="0" lvl="0" indent="0" algn="l" rtl="0">
              <a:lnSpc>
                <a:spcPct val="110000"/>
              </a:lnSpc>
              <a:spcBef>
                <a:spcPts val="400"/>
              </a:spcBef>
              <a:buClr>
                <a:srgbClr val="005695"/>
              </a:buClr>
              <a:buFont typeface="Arial"/>
              <a:buNone/>
              <a:defRPr sz="2000" b="1" i="0" u="none" strike="noStrike" cap="none">
                <a:solidFill>
                  <a:srgbClr val="005695"/>
                </a:solidFill>
                <a:latin typeface="Arial"/>
                <a:ea typeface="Arial"/>
                <a:cs typeface="Arial"/>
                <a:sym typeface="Arial"/>
              </a:defRPr>
            </a:lvl1pPr>
            <a:lvl2pPr marL="457200" marR="0" lvl="1" indent="0" algn="l" rtl="0">
              <a:lnSpc>
                <a:spcPct val="110000"/>
              </a:lnSpc>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10000"/>
              </a:lnSpc>
              <a:spcBef>
                <a:spcPts val="360"/>
              </a:spcBef>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lnSpc>
                <a:spcPct val="11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1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body" idx="4"/>
          </p:nvPr>
        </p:nvSpPr>
        <p:spPr>
          <a:xfrm>
            <a:off x="4645025" y="1885366"/>
            <a:ext cx="4041774" cy="4240797"/>
          </a:xfrm>
          <a:prstGeom prst="rect">
            <a:avLst/>
          </a:prstGeom>
          <a:noFill/>
          <a:ln>
            <a:noFill/>
          </a:ln>
        </p:spPr>
        <p:txBody>
          <a:bodyPr lIns="91425" tIns="91425" rIns="91425" bIns="91425" anchor="t" anchorCtr="0"/>
          <a:lstStyle>
            <a:lvl1pPr marL="342900" marR="0" lvl="0" indent="-2286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742950" marR="0" lvl="1" indent="-17145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143000" marR="0" lvl="2"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1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dirty="0">
              <a:solidFill>
                <a:srgbClr val="888888"/>
              </a:solidFill>
              <a:latin typeface="Arial"/>
              <a:ea typeface="Arial"/>
              <a:cs typeface="Arial"/>
              <a:sym typeface="Arial"/>
            </a:endParaRPr>
          </a:p>
        </p:txBody>
      </p:sp>
    </p:spTree>
    <p:extLst>
      <p:ext uri="{BB962C8B-B14F-4D97-AF65-F5344CB8AC3E}">
        <p14:creationId xmlns:p14="http://schemas.microsoft.com/office/powerpoint/2010/main" val="787651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420096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525988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403249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181879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84722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3966944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305689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92401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4088428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1070574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61072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140949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4013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76794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583065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3375575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1442476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358842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838921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dirty="0"/>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dirty="0"/>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dirty="0"/>
            </a:p>
          </p:txBody>
        </p:sp>
      </p:grpSp>
      <p:sp>
        <p:nvSpPr>
          <p:cNvPr id="37890"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noProof="0"/>
              <a:t>Click to edit Master title style</a:t>
            </a:r>
          </a:p>
        </p:txBody>
      </p:sp>
      <p:sp>
        <p:nvSpPr>
          <p:cNvPr id="378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fld id="{B3B177A3-427B-4214-BBFB-D8423431F882}" type="datetimeFigureOut">
              <a:rPr lang="en-US"/>
              <a:pPr>
                <a:defRPr/>
              </a:pPr>
              <a:t>11/17/16</a:t>
            </a:fld>
            <a:endParaRPr lang="en-US" dirty="0"/>
          </a:p>
        </p:txBody>
      </p:sp>
      <p:sp>
        <p:nvSpPr>
          <p:cNvPr id="9" name="Rectangle 5"/>
          <p:cNvSpPr>
            <a:spLocks noGrp="1" noChangeArrowheads="1"/>
          </p:cNvSpPr>
          <p:nvPr>
            <p:ph type="ftr" sz="quarter" idx="11"/>
          </p:nvPr>
        </p:nvSpPr>
        <p:spPr/>
        <p:txBody>
          <a:bodyPr/>
          <a:lstStyle>
            <a:lvl1pPr>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C81EAF20-8820-4B18-AB07-1FFBE5DD3004}" type="slidenum">
              <a:rPr lang="en-US"/>
              <a:pPr>
                <a:defRPr/>
              </a:pPr>
              <a:t>‹#›</a:t>
            </a:fld>
            <a:endParaRPr lang="en-US" dirty="0"/>
          </a:p>
        </p:txBody>
      </p:sp>
    </p:spTree>
    <p:extLst>
      <p:ext uri="{BB962C8B-B14F-4D97-AF65-F5344CB8AC3E}">
        <p14:creationId xmlns:p14="http://schemas.microsoft.com/office/powerpoint/2010/main" val="2008793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687ABC0-F699-432B-B526-200AEE649A5D}" type="datetimeFigureOut">
              <a:rPr lang="en-US"/>
              <a:pPr>
                <a:defRPr/>
              </a:pPr>
              <a:t>11/17/16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5B1754-A1FD-4C0E-89B8-4370BB8FC3CA}" type="slidenum">
              <a:rPr lang="en-US"/>
              <a:pPr>
                <a:defRPr/>
              </a:pPr>
              <a:t>‹#›</a:t>
            </a:fld>
            <a:endParaRPr lang="en-US" dirty="0"/>
          </a:p>
        </p:txBody>
      </p:sp>
    </p:spTree>
    <p:extLst>
      <p:ext uri="{BB962C8B-B14F-4D97-AF65-F5344CB8AC3E}">
        <p14:creationId xmlns:p14="http://schemas.microsoft.com/office/powerpoint/2010/main" val="1371852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01DC85D-003F-4A33-992E-172B1A70D3B5}" type="datetimeFigureOut">
              <a:rPr lang="en-US"/>
              <a:pPr>
                <a:defRPr/>
              </a:pPr>
              <a:t>11/17/16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334D90-26DC-4A31-941A-AA524757DC92}" type="slidenum">
              <a:rPr lang="en-US"/>
              <a:pPr>
                <a:defRPr/>
              </a:pPr>
              <a:t>‹#›</a:t>
            </a:fld>
            <a:endParaRPr lang="en-US" dirty="0"/>
          </a:p>
        </p:txBody>
      </p:sp>
    </p:spTree>
    <p:extLst>
      <p:ext uri="{BB962C8B-B14F-4D97-AF65-F5344CB8AC3E}">
        <p14:creationId xmlns:p14="http://schemas.microsoft.com/office/powerpoint/2010/main" val="564040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5583073-B699-45B8-9CB4-67DE9066DE34}" type="datetimeFigureOut">
              <a:rPr lang="en-US"/>
              <a:pPr>
                <a:defRPr/>
              </a:pPr>
              <a:t>11/17/16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9F2949-0C3D-46B6-9ACD-AB6165E9BCFB}" type="slidenum">
              <a:rPr lang="en-US"/>
              <a:pPr>
                <a:defRPr/>
              </a:pPr>
              <a:t>‹#›</a:t>
            </a:fld>
            <a:endParaRPr lang="en-US" dirty="0"/>
          </a:p>
        </p:txBody>
      </p:sp>
    </p:spTree>
    <p:extLst>
      <p:ext uri="{BB962C8B-B14F-4D97-AF65-F5344CB8AC3E}">
        <p14:creationId xmlns:p14="http://schemas.microsoft.com/office/powerpoint/2010/main" val="4057596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84787BC-F10E-4B72-8898-5E9A2EC4C4B2}" type="datetimeFigureOut">
              <a:rPr lang="en-US"/>
              <a:pPr>
                <a:defRPr/>
              </a:pPr>
              <a:t>11/17/16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4DDC466-F355-4B89-B0D1-400EF76C1839}" type="slidenum">
              <a:rPr lang="en-US"/>
              <a:pPr>
                <a:defRPr/>
              </a:pPr>
              <a:t>‹#›</a:t>
            </a:fld>
            <a:endParaRPr lang="en-US" dirty="0"/>
          </a:p>
        </p:txBody>
      </p:sp>
    </p:spTree>
    <p:extLst>
      <p:ext uri="{BB962C8B-B14F-4D97-AF65-F5344CB8AC3E}">
        <p14:creationId xmlns:p14="http://schemas.microsoft.com/office/powerpoint/2010/main" val="34084257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9C613CA-6665-4420-AB3F-AE4411BE1EE4}" type="datetimeFigureOut">
              <a:rPr lang="en-US"/>
              <a:pPr>
                <a:defRPr/>
              </a:pPr>
              <a:t>11/17/16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5462EA3-6990-48F2-8A42-629C86D1BF11}" type="slidenum">
              <a:rPr lang="en-US"/>
              <a:pPr>
                <a:defRPr/>
              </a:pPr>
              <a:t>‹#›</a:t>
            </a:fld>
            <a:endParaRPr lang="en-US" dirty="0"/>
          </a:p>
        </p:txBody>
      </p:sp>
    </p:spTree>
    <p:extLst>
      <p:ext uri="{BB962C8B-B14F-4D97-AF65-F5344CB8AC3E}">
        <p14:creationId xmlns:p14="http://schemas.microsoft.com/office/powerpoint/2010/main" val="167383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666531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90C3FF-18B1-4F71-ACB7-0DFC67852597}" type="datetimeFigureOut">
              <a:rPr lang="en-US"/>
              <a:pPr>
                <a:defRPr/>
              </a:pPr>
              <a:t>11/17/16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19D4CA6-8E42-4FEC-B555-5AAADCC132D2}" type="slidenum">
              <a:rPr lang="en-US"/>
              <a:pPr>
                <a:defRPr/>
              </a:pPr>
              <a:t>‹#›</a:t>
            </a:fld>
            <a:endParaRPr lang="en-US" dirty="0"/>
          </a:p>
        </p:txBody>
      </p:sp>
    </p:spTree>
    <p:extLst>
      <p:ext uri="{BB962C8B-B14F-4D97-AF65-F5344CB8AC3E}">
        <p14:creationId xmlns:p14="http://schemas.microsoft.com/office/powerpoint/2010/main" val="1713437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C9471D-05F9-40E9-A92D-CFA0CB196A58}" type="datetimeFigureOut">
              <a:rPr lang="en-US"/>
              <a:pPr>
                <a:defRPr/>
              </a:pPr>
              <a:t>11/17/16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040BE5-B337-41D2-8A7A-D4BF75071F98}" type="slidenum">
              <a:rPr lang="en-US"/>
              <a:pPr>
                <a:defRPr/>
              </a:pPr>
              <a:t>‹#›</a:t>
            </a:fld>
            <a:endParaRPr lang="en-US" dirty="0"/>
          </a:p>
        </p:txBody>
      </p:sp>
    </p:spTree>
    <p:extLst>
      <p:ext uri="{BB962C8B-B14F-4D97-AF65-F5344CB8AC3E}">
        <p14:creationId xmlns:p14="http://schemas.microsoft.com/office/powerpoint/2010/main" val="2703571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47FCAE-02B5-49E1-B657-B04200475DD9}" type="datetimeFigureOut">
              <a:rPr lang="en-US"/>
              <a:pPr>
                <a:defRPr/>
              </a:pPr>
              <a:t>11/17/16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36EFC-230C-4C19-862B-78737B3AC1CE}" type="slidenum">
              <a:rPr lang="en-US"/>
              <a:pPr>
                <a:defRPr/>
              </a:pPr>
              <a:t>‹#›</a:t>
            </a:fld>
            <a:endParaRPr lang="en-US" dirty="0"/>
          </a:p>
        </p:txBody>
      </p:sp>
    </p:spTree>
    <p:extLst>
      <p:ext uri="{BB962C8B-B14F-4D97-AF65-F5344CB8AC3E}">
        <p14:creationId xmlns:p14="http://schemas.microsoft.com/office/powerpoint/2010/main" val="3127235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2AADBD3-17B2-43DE-AA5B-8476B0E3AAA9}" type="datetimeFigureOut">
              <a:rPr lang="en-US"/>
              <a:pPr>
                <a:defRPr/>
              </a:pPr>
              <a:t>11/17/16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CD413A-D767-4799-A15E-5B88D387BD3E}" type="slidenum">
              <a:rPr lang="en-US"/>
              <a:pPr>
                <a:defRPr/>
              </a:pPr>
              <a:t>‹#›</a:t>
            </a:fld>
            <a:endParaRPr lang="en-US" dirty="0"/>
          </a:p>
        </p:txBody>
      </p:sp>
    </p:spTree>
    <p:extLst>
      <p:ext uri="{BB962C8B-B14F-4D97-AF65-F5344CB8AC3E}">
        <p14:creationId xmlns:p14="http://schemas.microsoft.com/office/powerpoint/2010/main" val="220996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19D327-DFC5-4ED0-9191-E4AB31EC38A8}" type="datetimeFigureOut">
              <a:rPr lang="en-US"/>
              <a:pPr>
                <a:defRPr/>
              </a:pPr>
              <a:t>11/17/16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A5EA82-1D09-44E7-A2DD-3C13C3FAB295}" type="slidenum">
              <a:rPr lang="en-US"/>
              <a:pPr>
                <a:defRPr/>
              </a:pPr>
              <a:t>‹#›</a:t>
            </a:fld>
            <a:endParaRPr lang="en-US" dirty="0"/>
          </a:p>
        </p:txBody>
      </p:sp>
    </p:spTree>
    <p:extLst>
      <p:ext uri="{BB962C8B-B14F-4D97-AF65-F5344CB8AC3E}">
        <p14:creationId xmlns:p14="http://schemas.microsoft.com/office/powerpoint/2010/main" val="50837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65715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13597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53100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253302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18605-9862-46E5-ABD2-4B8F47C14AEB}" type="datetimeFigureOut">
              <a:rPr lang="en-US" smtClean="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D60BC8-CD7E-48E2-8B09-2AE78A2C8150}" type="slidenum">
              <a:rPr lang="en-US" smtClean="0"/>
              <a:t>‹#›</a:t>
            </a:fld>
            <a:endParaRPr lang="en-US" dirty="0"/>
          </a:p>
        </p:txBody>
      </p:sp>
    </p:spTree>
    <p:extLst>
      <p:ext uri="{BB962C8B-B14F-4D97-AF65-F5344CB8AC3E}">
        <p14:creationId xmlns:p14="http://schemas.microsoft.com/office/powerpoint/2010/main" val="6167391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18605-9862-46E5-ABD2-4B8F47C14AEB}" type="datetimeFigureOut">
              <a:rPr lang="en-US" smtClean="0"/>
              <a:t>11/17/16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60BC8-CD7E-48E2-8B09-2AE78A2C8150}" type="slidenum">
              <a:rPr lang="en-US" smtClean="0"/>
              <a:t>‹#›</a:t>
            </a:fld>
            <a:endParaRPr lang="en-US" dirty="0"/>
          </a:p>
        </p:txBody>
      </p:sp>
    </p:spTree>
    <p:extLst>
      <p:ext uri="{BB962C8B-B14F-4D97-AF65-F5344CB8AC3E}">
        <p14:creationId xmlns:p14="http://schemas.microsoft.com/office/powerpoint/2010/main" val="58717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FD18605-9862-46E5-ABD2-4B8F47C14AEB}" type="datetimeFigureOut">
              <a:rPr lang="en-US" smtClean="0"/>
              <a:t>11/17/16</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9D60BC8-CD7E-48E2-8B09-2AE78A2C8150}" type="slidenum">
              <a:rPr lang="en-US" smtClean="0"/>
              <a:t>‹#›</a:t>
            </a:fld>
            <a:endParaRPr lang="en-US" dirty="0"/>
          </a:p>
        </p:txBody>
      </p:sp>
    </p:spTree>
    <p:extLst>
      <p:ext uri="{BB962C8B-B14F-4D97-AF65-F5344CB8AC3E}">
        <p14:creationId xmlns:p14="http://schemas.microsoft.com/office/powerpoint/2010/main" val="104674780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6868"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5273E9E3-16A5-4CB1-9766-D82B689097AB}" type="datetimeFigureOut">
              <a:rPr lang="en-US"/>
              <a:pPr>
                <a:defRPr/>
              </a:pPr>
              <a:t>11/17/16</a:t>
            </a:fld>
            <a:endParaRPr lang="en-US" dirty="0"/>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dirty="0"/>
          </a:p>
        </p:txBody>
      </p:sp>
      <p:sp>
        <p:nvSpPr>
          <p:cNvPr id="36870"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anose="020B0604030504040204" pitchFamily="34" charset="0"/>
              </a:defRPr>
            </a:lvl1pPr>
          </a:lstStyle>
          <a:p>
            <a:pPr>
              <a:defRPr/>
            </a:pPr>
            <a:fld id="{B108084B-A1AA-4C37-A41D-BA1492E2D6A7}" type="slidenum">
              <a:rPr lang="en-US"/>
              <a:pPr>
                <a:defRPr/>
              </a:pPr>
              <a:t>‹#›</a:t>
            </a:fld>
            <a:endParaRPr lang="en-US" dirty="0"/>
          </a:p>
        </p:txBody>
      </p:sp>
      <p:sp>
        <p:nvSpPr>
          <p:cNvPr id="1031"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33"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p>
        </p:txBody>
      </p:sp>
      <p:sp>
        <p:nvSpPr>
          <p:cNvPr id="1034"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dirty="0"/>
          </a:p>
        </p:txBody>
      </p:sp>
    </p:spTree>
    <p:extLst>
      <p:ext uri="{BB962C8B-B14F-4D97-AF65-F5344CB8AC3E}">
        <p14:creationId xmlns:p14="http://schemas.microsoft.com/office/powerpoint/2010/main" val="28260726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hyperlink" Target="http://smhp.psych.ucla.edu/pdfdocs/improveessa.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hyperlink" Target="http://www.nasisp.org" TargetMode="External"/><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nasponline.org/essa" TargetMode="External"/><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fldoe.org/academics/essa.s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fldoe.org/academics/essa.s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hyperlink" Target="https://www.gpo.gov/fdsys/pkg/FR-2016-05-31/pdf/2016-12451.pdf" TargetMode="External"/><Relationship Id="rId4" Type="http://schemas.openxmlformats.org/officeDocument/2006/relationships/hyperlink" Target="http://www.fldoe.org/core/fileparse.php/14196/urlt/FDOEResponseUSDOE.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839200" cy="1470025"/>
          </a:xfrm>
        </p:spPr>
        <p:txBody>
          <a:bodyPr/>
          <a:lstStyle/>
          <a:p>
            <a:r>
              <a:rPr lang="en-US" dirty="0"/>
              <a:t>Every Student Succeeds Act (ESSA)</a:t>
            </a:r>
          </a:p>
        </p:txBody>
      </p:sp>
      <p:sp>
        <p:nvSpPr>
          <p:cNvPr id="3" name="Subtitle 2"/>
          <p:cNvSpPr>
            <a:spLocks noGrp="1"/>
          </p:cNvSpPr>
          <p:nvPr>
            <p:ph type="subTitle" idx="1"/>
          </p:nvPr>
        </p:nvSpPr>
        <p:spPr>
          <a:xfrm>
            <a:off x="457200" y="2590800"/>
            <a:ext cx="8305800" cy="3886200"/>
          </a:xfrm>
        </p:spPr>
        <p:txBody>
          <a:bodyPr/>
          <a:lstStyle/>
          <a:p>
            <a:r>
              <a:rPr lang="en-US" b="1" dirty="0"/>
              <a:t>David Wheeler, Ph.D.</a:t>
            </a:r>
          </a:p>
          <a:p>
            <a:r>
              <a:rPr lang="en-US" sz="2800" dirty="0"/>
              <a:t>Florida DOE Representative to FASP</a:t>
            </a:r>
          </a:p>
          <a:p>
            <a:endParaRPr lang="en-US" sz="2800" dirty="0"/>
          </a:p>
          <a:p>
            <a:r>
              <a:rPr lang="en-US" b="1" dirty="0"/>
              <a:t>Gene Cash, Ph.D., NCSP, ABPP</a:t>
            </a:r>
          </a:p>
          <a:p>
            <a:r>
              <a:rPr lang="en-US" sz="2800" dirty="0"/>
              <a:t>FASP Public Policy &amp; Professional Relations Chair</a:t>
            </a:r>
          </a:p>
        </p:txBody>
      </p:sp>
    </p:spTree>
    <p:extLst>
      <p:ext uri="{BB962C8B-B14F-4D97-AF65-F5344CB8AC3E}">
        <p14:creationId xmlns:p14="http://schemas.microsoft.com/office/powerpoint/2010/main" val="22623585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4800" y="76200"/>
            <a:ext cx="8839200" cy="990600"/>
          </a:xfrm>
        </p:spPr>
        <p:txBody>
          <a:bodyPr/>
          <a:lstStyle/>
          <a:p>
            <a:r>
              <a:rPr lang="en-US" altLang="en-US" sz="3600" dirty="0"/>
              <a:t>ESEA – NASP Recommendations to Congress</a:t>
            </a:r>
          </a:p>
        </p:txBody>
      </p:sp>
      <p:sp>
        <p:nvSpPr>
          <p:cNvPr id="57347" name="Content Placeholder 2"/>
          <p:cNvSpPr>
            <a:spLocks noGrp="1"/>
          </p:cNvSpPr>
          <p:nvPr>
            <p:ph idx="1"/>
          </p:nvPr>
        </p:nvSpPr>
        <p:spPr>
          <a:xfrm>
            <a:off x="76200" y="1447800"/>
            <a:ext cx="9067800" cy="5410200"/>
          </a:xfrm>
        </p:spPr>
        <p:txBody>
          <a:bodyPr/>
          <a:lstStyle/>
          <a:p>
            <a:r>
              <a:rPr lang="en-US" altLang="en-US" sz="2000" dirty="0"/>
              <a:t>Maintain high expectations and strong accountability for student learning. </a:t>
            </a:r>
          </a:p>
          <a:p>
            <a:r>
              <a:rPr lang="en-US" altLang="en-US" sz="2000" dirty="0"/>
              <a:t>Encourage school districts to implement evidence-based multi-tiered systems of support (e.g., PBIS and RTI) that focus on prevention of and intervention for academic, behavioral, social, emotional, and mental health difficulties.</a:t>
            </a:r>
          </a:p>
          <a:p>
            <a:r>
              <a:rPr lang="en-US" altLang="en-US" sz="2000" dirty="0"/>
              <a:t>Promote policies ensuring that instruction, assessment, and interventions are responsive to individual student needs.</a:t>
            </a:r>
          </a:p>
          <a:p>
            <a:r>
              <a:rPr lang="en-US" altLang="en-US" sz="2000" dirty="0"/>
              <a:t>Ensure that students are free to learn in an environment that is free of bullying, harassment, and discrimination.</a:t>
            </a:r>
          </a:p>
          <a:p>
            <a:r>
              <a:rPr lang="en-US" altLang="en-US" sz="2000" dirty="0"/>
              <a:t>Ensure that all students have access to coordinated school psychological services. </a:t>
            </a:r>
          </a:p>
          <a:p>
            <a:r>
              <a:rPr lang="en-US" altLang="en-US" sz="2000" dirty="0"/>
              <a:t>Ensure that all schools have sufficient access to specialized instructional support personnel, such as school psychologists. </a:t>
            </a:r>
          </a:p>
        </p:txBody>
      </p:sp>
    </p:spTree>
    <p:extLst>
      <p:ext uri="{BB962C8B-B14F-4D97-AF65-F5344CB8AC3E}">
        <p14:creationId xmlns:p14="http://schemas.microsoft.com/office/powerpoint/2010/main" val="35160955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ltLang="en-US" dirty="0"/>
              <a:t>Every Student Succeeds Act (ESSA)</a:t>
            </a:r>
          </a:p>
        </p:txBody>
      </p:sp>
      <p:sp>
        <p:nvSpPr>
          <p:cNvPr id="58371" name="Content Placeholder 2"/>
          <p:cNvSpPr>
            <a:spLocks noGrp="1"/>
          </p:cNvSpPr>
          <p:nvPr>
            <p:ph idx="1"/>
          </p:nvPr>
        </p:nvSpPr>
        <p:spPr>
          <a:xfrm>
            <a:off x="152400" y="1417638"/>
            <a:ext cx="8991600" cy="5440362"/>
          </a:xfrm>
        </p:spPr>
        <p:txBody>
          <a:bodyPr/>
          <a:lstStyle/>
          <a:p>
            <a:r>
              <a:rPr lang="en-US" altLang="en-US" sz="1800" dirty="0"/>
              <a:t>ESSA replaces NCLB and makes some significant changes impacting specific policies and practices at the state, local, and school building level.</a:t>
            </a:r>
          </a:p>
          <a:p>
            <a:r>
              <a:rPr lang="en-US" altLang="en-US" sz="1800" dirty="0"/>
              <a:t>Tends to shift decision-making away from the federal government and toward the states. </a:t>
            </a:r>
          </a:p>
          <a:p>
            <a:r>
              <a:rPr lang="en-US" altLang="en-US" sz="1800" dirty="0"/>
              <a:t>NASP will need the help of school psychologists in making sure that states and districts implement high quality, evidence-based school improvement efforts, that utilize the skills and expertise of school psychologists.</a:t>
            </a:r>
          </a:p>
          <a:p>
            <a:r>
              <a:rPr lang="en-US" altLang="en-US" sz="1800" dirty="0"/>
              <a:t>ESSA takes effect in the 2017-2018 school year, and many states and districts will have to make significant changes to comply with the law. </a:t>
            </a:r>
          </a:p>
          <a:p>
            <a:r>
              <a:rPr lang="en-US" altLang="en-US" sz="1800" dirty="0"/>
              <a:t>The Department of Education has resources to help states transition to ESSA.  Further, the regulatory process, which specifies how certain parts of the law must be implemented, began in January, 2016. </a:t>
            </a:r>
          </a:p>
          <a:p>
            <a:r>
              <a:rPr lang="en-US" altLang="en-US" sz="1800" dirty="0"/>
              <a:t>NASP is working with various federal agencies to ensure that the importance of comprehensive school psychological services is recognized in regulation, guidance documents, and technical assistance materials released by the Department of Education.</a:t>
            </a:r>
          </a:p>
          <a:p>
            <a:endParaRPr lang="en-US" altLang="en-US" sz="2400" dirty="0"/>
          </a:p>
        </p:txBody>
      </p:sp>
    </p:spTree>
    <p:extLst>
      <p:ext uri="{BB962C8B-B14F-4D97-AF65-F5344CB8AC3E}">
        <p14:creationId xmlns:p14="http://schemas.microsoft.com/office/powerpoint/2010/main" val="2509650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1219200"/>
          </a:xfrm>
        </p:spPr>
        <p:txBody>
          <a:bodyPr/>
          <a:lstStyle/>
          <a:p>
            <a:pPr algn="ctr"/>
            <a:r>
              <a:rPr lang="en-US" altLang="en-US" dirty="0"/>
              <a:t>ESSA State Plan</a:t>
            </a:r>
          </a:p>
        </p:txBody>
      </p:sp>
      <p:sp>
        <p:nvSpPr>
          <p:cNvPr id="3" name="Content Placeholder 2"/>
          <p:cNvSpPr>
            <a:spLocks noGrp="1"/>
          </p:cNvSpPr>
          <p:nvPr>
            <p:ph idx="1"/>
          </p:nvPr>
        </p:nvSpPr>
        <p:spPr>
          <a:xfrm>
            <a:off x="152400" y="1417638"/>
            <a:ext cx="8991600" cy="5440362"/>
          </a:xfrm>
        </p:spPr>
        <p:txBody>
          <a:bodyPr/>
          <a:lstStyle/>
          <a:p>
            <a:pPr>
              <a:defRPr/>
            </a:pPr>
            <a:r>
              <a:rPr lang="en-US" sz="2000" dirty="0"/>
              <a:t>ESSA regulations should be finalized in the coming months. </a:t>
            </a:r>
          </a:p>
          <a:p>
            <a:pPr>
              <a:defRPr/>
            </a:pPr>
            <a:r>
              <a:rPr lang="en-US" sz="2000" dirty="0"/>
              <a:t>The state plan is tentatively due either in March or July, 2017, according to the proposed regulations. </a:t>
            </a:r>
          </a:p>
          <a:p>
            <a:pPr>
              <a:defRPr/>
            </a:pPr>
            <a:r>
              <a:rPr lang="en-US" sz="2000" dirty="0"/>
              <a:t>A draft of the state plan will be posted for at least 30 days prior to submission for additional public comment. </a:t>
            </a:r>
          </a:p>
          <a:p>
            <a:pPr>
              <a:defRPr/>
            </a:pPr>
            <a:r>
              <a:rPr lang="en-US" sz="2000" dirty="0"/>
              <a:t>Once submitted, plans will undergo a peer review process and USED has 120 days after submission to respond to the plan. </a:t>
            </a:r>
          </a:p>
          <a:p>
            <a:pPr>
              <a:defRPr/>
            </a:pPr>
            <a:r>
              <a:rPr lang="en-US" sz="2000" dirty="0"/>
              <a:t>Current proposed regulations require the use of 2016-2017 results in 2017-2018; however, the timeline does not support use of a new ESSA-compliant accountability system in 2017-2018, let alone 2016-2017. Based on when the plans are due and review time by USED, it appears that full implementation would occur at the earliest in 2018-2019. </a:t>
            </a:r>
          </a:p>
          <a:p>
            <a:pPr>
              <a:defRPr/>
            </a:pPr>
            <a:r>
              <a:rPr lang="en-US" sz="2000" dirty="0"/>
              <a:t>• While it is too early to make definitive decisions on ESSA, these circumstances afford us ample time for discussion and input from stakeholders. </a:t>
            </a:r>
          </a:p>
          <a:p>
            <a:pPr marL="0" indent="0">
              <a:buFont typeface="Wingdings" panose="05000000000000000000" pitchFamily="2" charset="2"/>
              <a:buNone/>
              <a:defRPr/>
            </a:pPr>
            <a:r>
              <a:rPr lang="en-US" dirty="0"/>
              <a:t> </a:t>
            </a:r>
          </a:p>
        </p:txBody>
      </p:sp>
    </p:spTree>
    <p:extLst>
      <p:ext uri="{BB962C8B-B14F-4D97-AF65-F5344CB8AC3E}">
        <p14:creationId xmlns:p14="http://schemas.microsoft.com/office/powerpoint/2010/main" val="1515073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Adelman and Taylor’s Concerns</a:t>
            </a:r>
          </a:p>
        </p:txBody>
      </p:sp>
      <p:sp>
        <p:nvSpPr>
          <p:cNvPr id="3" name="Content Placeholder 2"/>
          <p:cNvSpPr>
            <a:spLocks noGrp="1"/>
          </p:cNvSpPr>
          <p:nvPr>
            <p:ph idx="1"/>
          </p:nvPr>
        </p:nvSpPr>
        <p:spPr/>
        <p:txBody>
          <a:bodyPr/>
          <a:lstStyle/>
          <a:p>
            <a:pPr marL="0" indent="0">
              <a:buNone/>
            </a:pPr>
            <a:r>
              <a:rPr lang="en-US" dirty="0">
                <a:hlinkClick r:id="rId2"/>
              </a:rPr>
              <a:t>http://smhp.psych.ucla.edu/pdfdocs/improveessa.pdf</a:t>
            </a:r>
            <a:r>
              <a:rPr lang="en-US" dirty="0"/>
              <a:t> </a:t>
            </a:r>
          </a:p>
        </p:txBody>
      </p:sp>
    </p:spTree>
    <p:extLst>
      <p:ext uri="{BB962C8B-B14F-4D97-AF65-F5344CB8AC3E}">
        <p14:creationId xmlns:p14="http://schemas.microsoft.com/office/powerpoint/2010/main" val="32463333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8682" y="1526879"/>
            <a:ext cx="8229600" cy="1143000"/>
          </a:xfrm>
        </p:spPr>
        <p:txBody>
          <a:bodyPr>
            <a:noAutofit/>
          </a:bodyPr>
          <a:lstStyle/>
          <a:p>
            <a:r>
              <a:rPr lang="en-US" sz="4000" dirty="0"/>
              <a:t>The Every Student Succeeds Act: Opportunities for School Psychology</a:t>
            </a:r>
            <a:br>
              <a:rPr lang="en-US" sz="4000" dirty="0"/>
            </a:br>
            <a:endParaRPr lang="en-US" sz="4000" dirty="0"/>
          </a:p>
        </p:txBody>
      </p:sp>
    </p:spTree>
    <p:extLst>
      <p:ext uri="{BB962C8B-B14F-4D97-AF65-F5344CB8AC3E}">
        <p14:creationId xmlns:p14="http://schemas.microsoft.com/office/powerpoint/2010/main" val="2591345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2755"/>
          </a:xfrm>
        </p:spPr>
        <p:txBody>
          <a:bodyPr>
            <a:normAutofit/>
          </a:bodyPr>
          <a:lstStyle/>
          <a:p>
            <a:r>
              <a:rPr lang="en-US" sz="3200" b="1" dirty="0" smtClean="0"/>
              <a:t>ESSA Offers </a:t>
            </a:r>
            <a:r>
              <a:rPr lang="en-US" sz="3200" b="1" dirty="0"/>
              <a:t>New Opportunities</a:t>
            </a:r>
          </a:p>
        </p:txBody>
      </p:sp>
      <p:sp>
        <p:nvSpPr>
          <p:cNvPr id="3" name="Text Placeholder 2"/>
          <p:cNvSpPr>
            <a:spLocks noGrp="1"/>
          </p:cNvSpPr>
          <p:nvPr>
            <p:ph type="body" idx="1"/>
          </p:nvPr>
        </p:nvSpPr>
        <p:spPr>
          <a:xfrm>
            <a:off x="457200" y="1905000"/>
            <a:ext cx="8229600" cy="4648200"/>
          </a:xfrm>
        </p:spPr>
        <p:txBody>
          <a:bodyPr>
            <a:normAutofit/>
          </a:bodyPr>
          <a:lstStyle/>
          <a:p>
            <a:pPr>
              <a:lnSpc>
                <a:spcPct val="120000"/>
              </a:lnSpc>
            </a:pPr>
            <a:r>
              <a:rPr lang="en-US" dirty="0"/>
              <a:t>Shift of control from federal to state and local jurisdictions </a:t>
            </a:r>
            <a:r>
              <a:rPr lang="en-US" b="1" dirty="0"/>
              <a:t>(Risk and Opportunity!)</a:t>
            </a:r>
          </a:p>
          <a:p>
            <a:pPr>
              <a:lnSpc>
                <a:spcPct val="120000"/>
              </a:lnSpc>
            </a:pPr>
            <a:r>
              <a:rPr lang="en-US" dirty="0"/>
              <a:t>Engagement of stakeholders in decision making (SISP) and accountability measures and systems</a:t>
            </a:r>
          </a:p>
          <a:p>
            <a:pPr>
              <a:lnSpc>
                <a:spcPct val="120000"/>
              </a:lnSpc>
            </a:pPr>
            <a:r>
              <a:rPr lang="en-US" dirty="0"/>
              <a:t>More flexible funding streams</a:t>
            </a:r>
          </a:p>
          <a:p>
            <a:pPr>
              <a:lnSpc>
                <a:spcPct val="120000"/>
              </a:lnSpc>
            </a:pPr>
            <a:r>
              <a:rPr lang="en-US" dirty="0"/>
              <a:t>More comprehensive, </a:t>
            </a:r>
            <a:r>
              <a:rPr lang="en-US" i="1" dirty="0"/>
              <a:t>less prescribed </a:t>
            </a:r>
            <a:r>
              <a:rPr lang="en-US" dirty="0"/>
              <a:t>accountability measures</a:t>
            </a:r>
          </a:p>
          <a:p>
            <a:pPr>
              <a:lnSpc>
                <a:spcPct val="120000"/>
              </a:lnSpc>
            </a:pPr>
            <a:r>
              <a:rPr lang="en-US" dirty="0"/>
              <a:t>Emphasis on mental/behavioral health and school climate/safety</a:t>
            </a:r>
          </a:p>
          <a:p>
            <a:pPr>
              <a:lnSpc>
                <a:spcPct val="120000"/>
              </a:lnSpc>
            </a:pPr>
            <a:r>
              <a:rPr lang="en-US" dirty="0"/>
              <a:t>Added resources for foster children and youth</a:t>
            </a:r>
          </a:p>
          <a:p>
            <a:pPr>
              <a:lnSpc>
                <a:spcPct val="120000"/>
              </a:lnSpc>
            </a:pPr>
            <a:r>
              <a:rPr lang="en-US" dirty="0"/>
              <a:t>Risk of reduced attention to children with special needs; masking outcomes for these populations</a:t>
            </a:r>
          </a:p>
          <a:p>
            <a:pPr marL="127000" indent="0">
              <a:buNone/>
            </a:pPr>
            <a:endParaRPr lang="en-US" dirty="0"/>
          </a:p>
        </p:txBody>
      </p:sp>
    </p:spTree>
    <p:extLst>
      <p:ext uri="{BB962C8B-B14F-4D97-AF65-F5344CB8AC3E}">
        <p14:creationId xmlns:p14="http://schemas.microsoft.com/office/powerpoint/2010/main" val="32849006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19913"/>
          </a:xfrm>
        </p:spPr>
        <p:txBody>
          <a:bodyPr>
            <a:noAutofit/>
          </a:bodyPr>
          <a:lstStyle/>
          <a:p>
            <a:r>
              <a:rPr lang="en-US" sz="3200" dirty="0"/>
              <a:t>Key ESSA Definition: </a:t>
            </a:r>
            <a:r>
              <a:rPr lang="en-US" sz="3200" b="1" i="1" dirty="0"/>
              <a:t>Specialized Instructional Support Personnel (SISP)</a:t>
            </a:r>
            <a:r>
              <a:rPr lang="en-US" sz="3200" b="1" dirty="0"/>
              <a:t> </a:t>
            </a:r>
          </a:p>
        </p:txBody>
      </p:sp>
      <p:sp>
        <p:nvSpPr>
          <p:cNvPr id="3" name="Text Placeholder 2"/>
          <p:cNvSpPr>
            <a:spLocks noGrp="1"/>
          </p:cNvSpPr>
          <p:nvPr>
            <p:ph type="body" idx="1"/>
          </p:nvPr>
        </p:nvSpPr>
        <p:spPr>
          <a:xfrm>
            <a:off x="457200" y="2133600"/>
            <a:ext cx="8229600" cy="3726155"/>
          </a:xfrm>
        </p:spPr>
        <p:txBody>
          <a:bodyPr>
            <a:normAutofit/>
          </a:bodyPr>
          <a:lstStyle/>
          <a:p>
            <a:pPr marL="127000" indent="0">
              <a:buNone/>
            </a:pPr>
            <a:r>
              <a:rPr lang="en-US" sz="2400" dirty="0" smtClean="0"/>
              <a:t>"</a:t>
            </a:r>
            <a:r>
              <a:rPr lang="en-US" sz="2400" dirty="0"/>
              <a:t>(i</a:t>
            </a:r>
            <a:r>
              <a:rPr lang="en-US" sz="2400" dirty="0" smtClean="0"/>
              <a:t>) school </a:t>
            </a:r>
            <a:r>
              <a:rPr lang="en-US" sz="2400" dirty="0"/>
              <a:t>counselors, school social workers, and school psychologists; and </a:t>
            </a:r>
            <a:endParaRPr lang="en-US" sz="2400" dirty="0" smtClean="0"/>
          </a:p>
          <a:p>
            <a:pPr marL="127000" indent="0">
              <a:buNone/>
            </a:pPr>
            <a:r>
              <a:rPr lang="en-US" sz="2400" dirty="0" smtClean="0"/>
              <a:t>"</a:t>
            </a:r>
            <a:r>
              <a:rPr lang="en-US" sz="2400" dirty="0"/>
              <a:t>(ii) other qualified professional personnel... </a:t>
            </a:r>
            <a:endParaRPr lang="en-US" sz="2400" dirty="0" smtClean="0"/>
          </a:p>
          <a:p>
            <a:pPr marL="127000" indent="0">
              <a:buNone/>
            </a:pPr>
            <a:r>
              <a:rPr lang="en-US" sz="2400" dirty="0" smtClean="0"/>
              <a:t>involved </a:t>
            </a:r>
            <a:r>
              <a:rPr lang="en-US" sz="2400" dirty="0"/>
              <a:t>in providing assessment, diagnosis, counseling, educational, therapeutic, and other necessary services (including related services as that term is defined in section 602 of the Individuals with Disabilities Education Act (20 U.S.C. 1401</a:t>
            </a:r>
            <a:r>
              <a:rPr lang="en-US" sz="2400" dirty="0" smtClean="0"/>
              <a:t>) </a:t>
            </a:r>
            <a:r>
              <a:rPr lang="en-US" sz="2400" dirty="0"/>
              <a:t>as part of a comprehensive program to meet student needs.“</a:t>
            </a:r>
          </a:p>
        </p:txBody>
      </p:sp>
    </p:spTree>
    <p:extLst>
      <p:ext uri="{BB962C8B-B14F-4D97-AF65-F5344CB8AC3E}">
        <p14:creationId xmlns:p14="http://schemas.microsoft.com/office/powerpoint/2010/main" val="4270989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15510" y="3012977"/>
            <a:ext cx="6570133" cy="1119913"/>
          </a:xfrm>
        </p:spPr>
        <p:txBody>
          <a:bodyPr>
            <a:noAutofit/>
          </a:bodyPr>
          <a:lstStyle/>
          <a:p>
            <a:pPr algn="ctr"/>
            <a:r>
              <a:rPr lang="en-US" sz="2400" dirty="0" smtClean="0"/>
              <a:t>National Alliance of Specialized </a:t>
            </a:r>
            <a:br>
              <a:rPr lang="en-US" sz="2400" dirty="0" smtClean="0"/>
            </a:br>
            <a:r>
              <a:rPr lang="en-US" sz="2400" dirty="0" smtClean="0"/>
              <a:t>Instructional </a:t>
            </a:r>
            <a:r>
              <a:rPr lang="en-US" sz="2400" dirty="0"/>
              <a:t>Support </a:t>
            </a:r>
            <a:r>
              <a:rPr lang="en-US" sz="2400" dirty="0" smtClean="0"/>
              <a:t>Personnel</a:t>
            </a:r>
            <a:br>
              <a:rPr lang="en-US" sz="2400" dirty="0" smtClean="0"/>
            </a:br>
            <a:r>
              <a:rPr lang="en-US" sz="2400" dirty="0" smtClean="0"/>
              <a:t> (NASISP</a:t>
            </a:r>
            <a:r>
              <a:rPr lang="en-US" sz="2400" dirty="0"/>
              <a:t>) </a:t>
            </a:r>
          </a:p>
        </p:txBody>
      </p:sp>
      <p:sp>
        <p:nvSpPr>
          <p:cNvPr id="4" name="TextBox 3"/>
          <p:cNvSpPr txBox="1"/>
          <p:nvPr/>
        </p:nvSpPr>
        <p:spPr>
          <a:xfrm rot="16200000">
            <a:off x="4879032" y="3579167"/>
            <a:ext cx="5791200" cy="461665"/>
          </a:xfrm>
          <a:prstGeom prst="rect">
            <a:avLst/>
          </a:prstGeom>
          <a:noFill/>
        </p:spPr>
        <p:txBody>
          <a:bodyPr wrap="square" rtlCol="0">
            <a:spAutoFit/>
          </a:bodyPr>
          <a:lstStyle/>
          <a:p>
            <a:pPr algn="ctr"/>
            <a:r>
              <a:rPr lang="en-US" sz="2400" dirty="0" smtClean="0">
                <a:hlinkClick r:id="rId3"/>
              </a:rPr>
              <a:t>http</a:t>
            </a:r>
            <a:r>
              <a:rPr lang="en-US" sz="2400" dirty="0">
                <a:hlinkClick r:id="rId3"/>
              </a:rPr>
              <a:t>://</a:t>
            </a:r>
            <a:r>
              <a:rPr lang="en-US" sz="2400" dirty="0" smtClean="0">
                <a:hlinkClick r:id="rId3"/>
              </a:rPr>
              <a:t>www.nasisp.org</a:t>
            </a:r>
            <a:r>
              <a:rPr lang="en-US" sz="2400" dirty="0" smtClean="0"/>
              <a:t> </a:t>
            </a:r>
            <a:endParaRPr lang="en-US" sz="2400" dirty="0"/>
          </a:p>
        </p:txBody>
      </p:sp>
      <p:pic>
        <p:nvPicPr>
          <p:cNvPr id="5" name="Picture 4" descr="Screenshot 2016-11-02 21.35.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0"/>
            <a:ext cx="4894658" cy="6858000"/>
          </a:xfrm>
          <a:prstGeom prst="rect">
            <a:avLst/>
          </a:prstGeom>
        </p:spPr>
      </p:pic>
    </p:spTree>
    <p:extLst>
      <p:ext uri="{BB962C8B-B14F-4D97-AF65-F5344CB8AC3E}">
        <p14:creationId xmlns:p14="http://schemas.microsoft.com/office/powerpoint/2010/main" val="26912109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58"/>
            <a:ext cx="8229600" cy="1316842"/>
          </a:xfrm>
        </p:spPr>
        <p:txBody>
          <a:bodyPr>
            <a:noAutofit/>
          </a:bodyPr>
          <a:lstStyle/>
          <a:p>
            <a:r>
              <a:rPr lang="en-US" sz="3200" dirty="0" smtClean="0"/>
              <a:t>Key ESSA Definition: </a:t>
            </a:r>
            <a:r>
              <a:rPr lang="en-US" sz="3200" b="1" i="1" dirty="0"/>
              <a:t>School Based Mental Health Services Provider</a:t>
            </a:r>
            <a:endParaRPr lang="en-US" sz="3200" b="1" dirty="0"/>
          </a:p>
        </p:txBody>
      </p:sp>
      <p:sp>
        <p:nvSpPr>
          <p:cNvPr id="3" name="Text Placeholder 2"/>
          <p:cNvSpPr>
            <a:spLocks noGrp="1"/>
          </p:cNvSpPr>
          <p:nvPr>
            <p:ph type="body" idx="1"/>
          </p:nvPr>
        </p:nvSpPr>
        <p:spPr>
          <a:xfrm>
            <a:off x="457200" y="2667000"/>
            <a:ext cx="8229600" cy="3459163"/>
          </a:xfrm>
        </p:spPr>
        <p:txBody>
          <a:bodyPr/>
          <a:lstStyle/>
          <a:p>
            <a:pPr marL="127000" indent="0">
              <a:buNone/>
            </a:pPr>
            <a:r>
              <a:rPr lang="en-US" sz="2400" dirty="0"/>
              <a:t>“..includes a State-licensed or State-certified school counselor, </a:t>
            </a:r>
            <a:r>
              <a:rPr lang="en-US" sz="2400" u="sng" dirty="0"/>
              <a:t>school psychologist</a:t>
            </a:r>
            <a:r>
              <a:rPr lang="en-US" sz="2400" dirty="0"/>
              <a:t>, school social worker, or other State licensed or certified mental health professional qualified under State law to provide mental health services to children and adolescents</a:t>
            </a:r>
            <a:r>
              <a:rPr lang="en-US" sz="2400" dirty="0" smtClean="0"/>
              <a:t>.”</a:t>
            </a:r>
            <a:endParaRPr lang="en-US" sz="2400" dirty="0"/>
          </a:p>
          <a:p>
            <a:pPr marL="127000" indent="0">
              <a:buNone/>
            </a:pPr>
            <a:endParaRPr lang="en-US" dirty="0"/>
          </a:p>
        </p:txBody>
      </p:sp>
    </p:spTree>
    <p:extLst>
      <p:ext uri="{BB962C8B-B14F-4D97-AF65-F5344CB8AC3E}">
        <p14:creationId xmlns:p14="http://schemas.microsoft.com/office/powerpoint/2010/main" val="18480865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58"/>
            <a:ext cx="8229600" cy="1164442"/>
          </a:xfrm>
        </p:spPr>
        <p:txBody>
          <a:bodyPr>
            <a:noAutofit/>
          </a:bodyPr>
          <a:lstStyle/>
          <a:p>
            <a:r>
              <a:rPr lang="en-US" sz="3200" dirty="0" smtClean="0"/>
              <a:t>Key ESSA Definition: </a:t>
            </a:r>
            <a:r>
              <a:rPr lang="en-US" sz="3200" b="1" i="1" dirty="0" smtClean="0"/>
              <a:t>Multi-tiered System of Supports (MTSS)</a:t>
            </a:r>
            <a:endParaRPr lang="en-US" sz="3200" b="1" dirty="0"/>
          </a:p>
        </p:txBody>
      </p:sp>
      <p:sp>
        <p:nvSpPr>
          <p:cNvPr id="3" name="Text Placeholder 2"/>
          <p:cNvSpPr>
            <a:spLocks noGrp="1"/>
          </p:cNvSpPr>
          <p:nvPr>
            <p:ph type="body" idx="1"/>
          </p:nvPr>
        </p:nvSpPr>
        <p:spPr>
          <a:xfrm>
            <a:off x="457200" y="2743200"/>
            <a:ext cx="8229600" cy="3382963"/>
          </a:xfrm>
        </p:spPr>
        <p:txBody>
          <a:bodyPr>
            <a:normAutofit/>
          </a:bodyPr>
          <a:lstStyle/>
          <a:p>
            <a:pPr marL="127000" indent="0">
              <a:buNone/>
            </a:pPr>
            <a:r>
              <a:rPr lang="en-US" sz="2400" dirty="0" smtClean="0"/>
              <a:t>“</a:t>
            </a:r>
            <a:r>
              <a:rPr lang="en-US" sz="2400" dirty="0"/>
              <a:t>The term ‘</a:t>
            </a:r>
            <a:r>
              <a:rPr lang="en-US" sz="2400" dirty="0" smtClean="0"/>
              <a:t>multitier system </a:t>
            </a:r>
            <a:r>
              <a:rPr lang="en-US" sz="2400" dirty="0"/>
              <a:t>of supports’ means a comprehensive </a:t>
            </a:r>
            <a:r>
              <a:rPr lang="en-US" sz="2400" dirty="0" smtClean="0"/>
              <a:t>continuum of </a:t>
            </a:r>
            <a:r>
              <a:rPr lang="en-US" sz="2400" dirty="0"/>
              <a:t>evidence-based, systemic practices to support a </a:t>
            </a:r>
            <a:r>
              <a:rPr lang="en-US" sz="2400" dirty="0" smtClean="0"/>
              <a:t>rapid response </a:t>
            </a:r>
            <a:r>
              <a:rPr lang="en-US" sz="2400" dirty="0"/>
              <a:t>to students’ needs, with regular observation to </a:t>
            </a:r>
            <a:r>
              <a:rPr lang="en-US" sz="2400" dirty="0" smtClean="0"/>
              <a:t>facilitate data</a:t>
            </a:r>
            <a:r>
              <a:rPr lang="en-US" sz="2400" dirty="0"/>
              <a:t>-based instructional </a:t>
            </a:r>
            <a:r>
              <a:rPr lang="en-US" sz="2400" dirty="0" smtClean="0"/>
              <a:t>decision making</a:t>
            </a:r>
            <a:r>
              <a:rPr lang="en-US" sz="2400" dirty="0"/>
              <a:t>.’</a:t>
            </a:r>
            <a:r>
              <a:rPr lang="en-US" sz="2400" dirty="0" smtClean="0"/>
              <a:t>’ </a:t>
            </a:r>
          </a:p>
          <a:p>
            <a:pPr marL="127000" indent="0">
              <a:buNone/>
            </a:pPr>
            <a:endParaRPr lang="en-US" sz="2400" dirty="0"/>
          </a:p>
        </p:txBody>
      </p:sp>
    </p:spTree>
    <p:extLst>
      <p:ext uri="{BB962C8B-B14F-4D97-AF65-F5344CB8AC3E}">
        <p14:creationId xmlns:p14="http://schemas.microsoft.com/office/powerpoint/2010/main" val="2975112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Current Opportunities</a:t>
            </a:r>
          </a:p>
        </p:txBody>
      </p:sp>
      <p:sp>
        <p:nvSpPr>
          <p:cNvPr id="4" name="Slide Number Placeholder 3"/>
          <p:cNvSpPr>
            <a:spLocks noGrp="1"/>
          </p:cNvSpPr>
          <p:nvPr>
            <p:ph type="sldNum" sz="quarter" idx="4294967295"/>
          </p:nvPr>
        </p:nvSpPr>
        <p:spPr/>
        <p:txBody>
          <a:bodyPr/>
          <a:lstStyle/>
          <a:p>
            <a:fld id="{035E6C2D-606F-FD4E-AD88-4854A7252CC9}" type="slidenum">
              <a:rPr lang="en-US" smtClean="0"/>
              <a:t>2</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500" b="16150"/>
          <a:stretch/>
        </p:blipFill>
        <p:spPr>
          <a:xfrm>
            <a:off x="1837853" y="2553078"/>
            <a:ext cx="7134131" cy="2987644"/>
          </a:xfrm>
          <a:prstGeom prst="rect">
            <a:avLst/>
          </a:prstGeom>
        </p:spPr>
      </p:pic>
    </p:spTree>
    <p:extLst>
      <p:ext uri="{BB962C8B-B14F-4D97-AF65-F5344CB8AC3E}">
        <p14:creationId xmlns:p14="http://schemas.microsoft.com/office/powerpoint/2010/main" val="42207267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1"/>
          </a:xfrm>
        </p:spPr>
        <p:txBody>
          <a:bodyPr>
            <a:noAutofit/>
          </a:bodyPr>
          <a:lstStyle/>
          <a:p>
            <a:r>
              <a:rPr lang="en-US" sz="3200" dirty="0" smtClean="0"/>
              <a:t>Key ESSA Definition: </a:t>
            </a:r>
            <a:r>
              <a:rPr lang="en-US" sz="3200" b="1" i="1" dirty="0" smtClean="0"/>
              <a:t>Evidence-based</a:t>
            </a:r>
            <a:endParaRPr lang="en-US" sz="3200" b="1" dirty="0"/>
          </a:p>
        </p:txBody>
      </p:sp>
      <p:sp>
        <p:nvSpPr>
          <p:cNvPr id="3" name="Text Placeholder 2"/>
          <p:cNvSpPr>
            <a:spLocks noGrp="1"/>
          </p:cNvSpPr>
          <p:nvPr>
            <p:ph type="body" idx="1"/>
          </p:nvPr>
        </p:nvSpPr>
        <p:spPr>
          <a:xfrm>
            <a:off x="457200" y="1905000"/>
            <a:ext cx="8229600" cy="4724400"/>
          </a:xfrm>
        </p:spPr>
        <p:txBody>
          <a:bodyPr>
            <a:normAutofit fontScale="92500" lnSpcReduction="10000"/>
          </a:bodyPr>
          <a:lstStyle/>
          <a:p>
            <a:pPr marL="127000" indent="0">
              <a:buNone/>
            </a:pPr>
            <a:r>
              <a:rPr lang="en-US" sz="2600" dirty="0" smtClean="0"/>
              <a:t>‘Evidence</a:t>
            </a:r>
            <a:r>
              <a:rPr lang="en-US" sz="2600" dirty="0"/>
              <a:t>-</a:t>
            </a:r>
            <a:r>
              <a:rPr lang="en-US" sz="2600" dirty="0" smtClean="0"/>
              <a:t>based’ means </a:t>
            </a:r>
            <a:r>
              <a:rPr lang="en-US" sz="2600" dirty="0"/>
              <a:t>an activity, strategy, or intervention </a:t>
            </a:r>
            <a:r>
              <a:rPr lang="en-US" sz="2600" dirty="0" smtClean="0"/>
              <a:t>that:</a:t>
            </a:r>
          </a:p>
          <a:p>
            <a:pPr marL="412750" lvl="1" indent="-285750">
              <a:buFont typeface="Arial"/>
              <a:buChar char="•"/>
            </a:pPr>
            <a:r>
              <a:rPr lang="en-US" sz="2400" dirty="0" smtClean="0"/>
              <a:t>Demonstrates a </a:t>
            </a:r>
            <a:r>
              <a:rPr lang="en-US" sz="2400" dirty="0"/>
              <a:t>statistically significant effect on improving student outcomes or other relevant outcomes based </a:t>
            </a:r>
            <a:r>
              <a:rPr lang="en-US" sz="2400" dirty="0" smtClean="0"/>
              <a:t>on:</a:t>
            </a:r>
          </a:p>
          <a:p>
            <a:pPr marL="1270000" lvl="3" indent="-285750"/>
            <a:r>
              <a:rPr lang="en-US" sz="2200" dirty="0" smtClean="0"/>
              <a:t>Strong evidence from at least </a:t>
            </a:r>
            <a:r>
              <a:rPr lang="en-US" sz="2200" dirty="0"/>
              <a:t>1 well-designed and well-implemented experimental study</a:t>
            </a:r>
            <a:r>
              <a:rPr lang="en-US" sz="2200" dirty="0" smtClean="0"/>
              <a:t>; or,</a:t>
            </a:r>
          </a:p>
          <a:p>
            <a:pPr marL="1270000" lvl="3" indent="-285750"/>
            <a:r>
              <a:rPr lang="en-US" sz="2200" dirty="0" smtClean="0"/>
              <a:t>Moderate evidence from at least </a:t>
            </a:r>
            <a:r>
              <a:rPr lang="en-US" sz="2200" dirty="0"/>
              <a:t>1 well-designed and </a:t>
            </a:r>
            <a:r>
              <a:rPr lang="en-US" sz="2200" dirty="0" smtClean="0"/>
              <a:t>well- </a:t>
            </a:r>
            <a:r>
              <a:rPr lang="en-US" sz="2200" dirty="0"/>
              <a:t>implemented quasi-experimental study</a:t>
            </a:r>
            <a:endParaRPr lang="en-US" sz="2200" dirty="0" smtClean="0"/>
          </a:p>
          <a:p>
            <a:pPr marL="342900" lvl="1" indent="-215900">
              <a:buFont typeface="Arial"/>
              <a:buChar char="•"/>
            </a:pPr>
            <a:r>
              <a:rPr lang="en-US" sz="2400" dirty="0" smtClean="0"/>
              <a:t>Demonstrates </a:t>
            </a:r>
            <a:r>
              <a:rPr lang="en-US" sz="2400" dirty="0"/>
              <a:t>a rationale based on high quality research findings or positive evaluation that such activity, strategy, or intervention is likely to improve student outcomes or other relevant </a:t>
            </a:r>
            <a:r>
              <a:rPr lang="en-US" sz="2400" dirty="0" smtClean="0"/>
              <a:t>outcomes;</a:t>
            </a:r>
            <a:r>
              <a:rPr lang="en-US" sz="2400" b="1" dirty="0" smtClean="0"/>
              <a:t> and </a:t>
            </a:r>
            <a:r>
              <a:rPr lang="en-US" sz="2400" dirty="0"/>
              <a:t>includes ongoing efforts to examine the effects of such activity, strategy, or intervention.</a:t>
            </a:r>
          </a:p>
          <a:p>
            <a:endParaRPr lang="en-US" sz="2400" dirty="0"/>
          </a:p>
          <a:p>
            <a:pPr marL="127000" indent="0">
              <a:buNone/>
            </a:pPr>
            <a:endParaRPr lang="en-US" dirty="0"/>
          </a:p>
        </p:txBody>
      </p:sp>
    </p:spTree>
    <p:extLst>
      <p:ext uri="{BB962C8B-B14F-4D97-AF65-F5344CB8AC3E}">
        <p14:creationId xmlns:p14="http://schemas.microsoft.com/office/powerpoint/2010/main" val="1593220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912755"/>
          </a:xfrm>
        </p:spPr>
        <p:txBody>
          <a:bodyPr>
            <a:noAutofit/>
          </a:bodyPr>
          <a:lstStyle/>
          <a:p>
            <a:r>
              <a:rPr lang="en-US" sz="3200" b="1" dirty="0" smtClean="0"/>
              <a:t>The Good News about </a:t>
            </a:r>
            <a:r>
              <a:rPr lang="en-US" sz="3200" b="1" i="1" dirty="0" smtClean="0"/>
              <a:t>SISP </a:t>
            </a:r>
            <a:r>
              <a:rPr lang="en-US" sz="3200" b="1" dirty="0" smtClean="0"/>
              <a:t>&amp; </a:t>
            </a:r>
            <a:r>
              <a:rPr lang="en-US" sz="3200" b="1" i="1" dirty="0"/>
              <a:t>School Based Mental Health Services Provider</a:t>
            </a:r>
            <a:r>
              <a:rPr lang="en-US" sz="3200" b="1" i="1" dirty="0" smtClean="0"/>
              <a:t> </a:t>
            </a:r>
            <a:r>
              <a:rPr lang="en-US" sz="3200" b="1" dirty="0" smtClean="0"/>
              <a:t> </a:t>
            </a:r>
            <a:endParaRPr lang="en-US" sz="3200" b="1" dirty="0"/>
          </a:p>
        </p:txBody>
      </p:sp>
      <p:sp>
        <p:nvSpPr>
          <p:cNvPr id="3" name="Text Placeholder 2"/>
          <p:cNvSpPr>
            <a:spLocks noGrp="1"/>
          </p:cNvSpPr>
          <p:nvPr>
            <p:ph type="body" idx="1"/>
          </p:nvPr>
        </p:nvSpPr>
        <p:spPr>
          <a:xfrm>
            <a:off x="457200" y="2286000"/>
            <a:ext cx="8229600" cy="4183355"/>
          </a:xfrm>
        </p:spPr>
        <p:txBody>
          <a:bodyPr>
            <a:normAutofit/>
          </a:bodyPr>
          <a:lstStyle/>
          <a:p>
            <a:r>
              <a:rPr lang="en-US" sz="2400" dirty="0"/>
              <a:t>I</a:t>
            </a:r>
            <a:r>
              <a:rPr lang="en-US" sz="2400" dirty="0" smtClean="0"/>
              <a:t>ncludes school psychologists as key stakeholders in alignment with the School Psychology Practice Model.</a:t>
            </a:r>
          </a:p>
          <a:p>
            <a:r>
              <a:rPr lang="en-US" sz="2400" dirty="0"/>
              <a:t>ESSA </a:t>
            </a:r>
            <a:r>
              <a:rPr lang="en-US" sz="2400" dirty="0" smtClean="0"/>
              <a:t>references </a:t>
            </a:r>
            <a:r>
              <a:rPr lang="en-US" sz="2400" dirty="0"/>
              <a:t>(and in some cases mandates) specialized instructional support personnel and services </a:t>
            </a:r>
            <a:r>
              <a:rPr lang="en-US" sz="2400" u="sng" dirty="0">
                <a:solidFill>
                  <a:schemeClr val="tx1"/>
                </a:solidFill>
              </a:rPr>
              <a:t>more than 40 times </a:t>
            </a:r>
            <a:r>
              <a:rPr lang="en-US" sz="2400" dirty="0">
                <a:solidFill>
                  <a:schemeClr val="tx1"/>
                </a:solidFill>
              </a:rPr>
              <a:t>in policies </a:t>
            </a:r>
            <a:r>
              <a:rPr lang="en-US" sz="2400" dirty="0" smtClean="0">
                <a:solidFill>
                  <a:schemeClr val="tx1"/>
                </a:solidFill>
              </a:rPr>
              <a:t>regarding</a:t>
            </a:r>
            <a:r>
              <a:rPr lang="en-US" sz="2400" dirty="0" smtClean="0">
                <a:solidFill>
                  <a:srgbClr val="FF0000"/>
                </a:solidFill>
              </a:rPr>
              <a:t> </a:t>
            </a:r>
            <a:r>
              <a:rPr lang="en-US" sz="2400" dirty="0">
                <a:solidFill>
                  <a:srgbClr val="FF0000"/>
                </a:solidFill>
              </a:rPr>
              <a:t>state and district school improvement plans; identifying and supporting students most at risk of school failure; improving student literacy; addressing school climate and school safety;</a:t>
            </a:r>
            <a:r>
              <a:rPr lang="en-US" sz="2400" dirty="0"/>
              <a:t> </a:t>
            </a:r>
            <a:r>
              <a:rPr lang="en-US" sz="2400" dirty="0">
                <a:solidFill>
                  <a:srgbClr val="FF0000"/>
                </a:solidFill>
              </a:rPr>
              <a:t>supporting the mental and behavioral health of </a:t>
            </a:r>
            <a:r>
              <a:rPr lang="en-US" sz="2400" dirty="0" smtClean="0">
                <a:solidFill>
                  <a:srgbClr val="FF0000"/>
                </a:solidFill>
              </a:rPr>
              <a:t>students</a:t>
            </a:r>
            <a:r>
              <a:rPr lang="en-US" sz="2400" dirty="0" smtClean="0"/>
              <a:t>.</a:t>
            </a:r>
            <a:r>
              <a:rPr lang="en-US" sz="2400" dirty="0"/>
              <a:t> </a:t>
            </a:r>
          </a:p>
          <a:p>
            <a:endParaRPr lang="en-US" sz="2400" dirty="0" smtClean="0"/>
          </a:p>
          <a:p>
            <a:endParaRPr lang="en-US" sz="2400" dirty="0"/>
          </a:p>
        </p:txBody>
      </p:sp>
    </p:spTree>
    <p:extLst>
      <p:ext uri="{BB962C8B-B14F-4D97-AF65-F5344CB8AC3E}">
        <p14:creationId xmlns:p14="http://schemas.microsoft.com/office/powerpoint/2010/main" val="4218703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58"/>
            <a:ext cx="8229600" cy="1240642"/>
          </a:xfrm>
        </p:spPr>
        <p:txBody>
          <a:bodyPr>
            <a:noAutofit/>
          </a:bodyPr>
          <a:lstStyle/>
          <a:p>
            <a:r>
              <a:rPr lang="en-US" sz="3200" b="1" dirty="0"/>
              <a:t>Key </a:t>
            </a:r>
            <a:r>
              <a:rPr lang="en-US" sz="3200" b="1" dirty="0" smtClean="0"/>
              <a:t>ESSA Policies </a:t>
            </a:r>
            <a:r>
              <a:rPr lang="en-US" sz="3200" b="1" dirty="0"/>
              <a:t>Relevant to School </a:t>
            </a:r>
            <a:r>
              <a:rPr lang="en-US" sz="3200" b="1" dirty="0" smtClean="0"/>
              <a:t>Psychological Services &amp; Practice</a:t>
            </a:r>
            <a:endParaRPr lang="en-US" sz="3200" b="1" dirty="0"/>
          </a:p>
        </p:txBody>
      </p:sp>
      <p:sp>
        <p:nvSpPr>
          <p:cNvPr id="3" name="Text Placeholder 2"/>
          <p:cNvSpPr>
            <a:spLocks noGrp="1"/>
          </p:cNvSpPr>
          <p:nvPr>
            <p:ph type="body" idx="1"/>
          </p:nvPr>
        </p:nvSpPr>
        <p:spPr>
          <a:xfrm>
            <a:off x="457200" y="2667001"/>
            <a:ext cx="8229600" cy="3276600"/>
          </a:xfrm>
        </p:spPr>
        <p:txBody>
          <a:bodyPr>
            <a:normAutofit/>
          </a:bodyPr>
          <a:lstStyle/>
          <a:p>
            <a:r>
              <a:rPr lang="en-US" sz="2600" dirty="0" smtClean="0"/>
              <a:t>Standards, Assessment, </a:t>
            </a:r>
            <a:r>
              <a:rPr lang="en-US" sz="2600" dirty="0"/>
              <a:t>&amp; Accountability </a:t>
            </a:r>
            <a:r>
              <a:rPr lang="en-US" sz="2600" dirty="0" smtClean="0"/>
              <a:t>Systems</a:t>
            </a:r>
          </a:p>
          <a:p>
            <a:pPr marL="127000" indent="0">
              <a:buNone/>
            </a:pPr>
            <a:endParaRPr lang="en-US" sz="2600" dirty="0"/>
          </a:p>
          <a:p>
            <a:r>
              <a:rPr lang="en-US" sz="2600" dirty="0"/>
              <a:t>School Improvement &amp; </a:t>
            </a:r>
            <a:r>
              <a:rPr lang="en-US" sz="2600" dirty="0" smtClean="0"/>
              <a:t>Support</a:t>
            </a:r>
          </a:p>
          <a:p>
            <a:pPr marL="127000" indent="0">
              <a:buNone/>
            </a:pPr>
            <a:endParaRPr lang="en-US" sz="2600" dirty="0"/>
          </a:p>
          <a:p>
            <a:r>
              <a:rPr lang="en-US" sz="2600" dirty="0" smtClean="0"/>
              <a:t>School </a:t>
            </a:r>
            <a:r>
              <a:rPr lang="en-US" sz="2600" dirty="0"/>
              <a:t>Climate, School Safety, and </a:t>
            </a:r>
            <a:r>
              <a:rPr lang="en-US" sz="2600" dirty="0" smtClean="0"/>
              <a:t>Comprehensive </a:t>
            </a:r>
            <a:r>
              <a:rPr lang="en-US" sz="2600" dirty="0"/>
              <a:t>Learning Supports</a:t>
            </a:r>
          </a:p>
          <a:p>
            <a:endParaRPr lang="en-US" dirty="0"/>
          </a:p>
        </p:txBody>
      </p:sp>
    </p:spTree>
    <p:extLst>
      <p:ext uri="{BB962C8B-B14F-4D97-AF65-F5344CB8AC3E}">
        <p14:creationId xmlns:p14="http://schemas.microsoft.com/office/powerpoint/2010/main" val="4163294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Standards, Assessment, and Accountability</a:t>
            </a:r>
            <a:endParaRPr lang="en-US" sz="3200" b="1" dirty="0"/>
          </a:p>
        </p:txBody>
      </p:sp>
      <p:sp>
        <p:nvSpPr>
          <p:cNvPr id="3" name="Text Placeholder 2"/>
          <p:cNvSpPr>
            <a:spLocks noGrp="1"/>
          </p:cNvSpPr>
          <p:nvPr>
            <p:ph type="body" idx="1"/>
          </p:nvPr>
        </p:nvSpPr>
        <p:spPr>
          <a:xfrm>
            <a:off x="457200" y="2286000"/>
            <a:ext cx="8229600" cy="3726155"/>
          </a:xfrm>
        </p:spPr>
        <p:txBody>
          <a:bodyPr>
            <a:normAutofit fontScale="92500" lnSpcReduction="10000"/>
          </a:bodyPr>
          <a:lstStyle/>
          <a:p>
            <a:r>
              <a:rPr lang="en-US" sz="2400" dirty="0" smtClean="0"/>
              <a:t>States </a:t>
            </a:r>
            <a:r>
              <a:rPr lang="en-US" sz="2400" dirty="0"/>
              <a:t>must set challenging standards and performance goals for all </a:t>
            </a:r>
            <a:r>
              <a:rPr lang="en-US" sz="2400" dirty="0" smtClean="0"/>
              <a:t>students.</a:t>
            </a:r>
          </a:p>
          <a:p>
            <a:pPr marL="127000" indent="0">
              <a:buNone/>
            </a:pPr>
            <a:endParaRPr lang="en-US" sz="2400" dirty="0" smtClean="0"/>
          </a:p>
          <a:p>
            <a:r>
              <a:rPr lang="en-US" sz="2400" dirty="0"/>
              <a:t>Replaces AYP w/ a comprehensive </a:t>
            </a:r>
            <a:r>
              <a:rPr lang="en-US" sz="2400" dirty="0" smtClean="0"/>
              <a:t>accountability model </a:t>
            </a:r>
            <a:r>
              <a:rPr lang="en-US" sz="2400" dirty="0"/>
              <a:t>to support struggling </a:t>
            </a:r>
            <a:r>
              <a:rPr lang="en-US" sz="2400" dirty="0" smtClean="0"/>
              <a:t>schools.</a:t>
            </a:r>
          </a:p>
          <a:p>
            <a:pPr marL="127000" indent="0">
              <a:buNone/>
            </a:pPr>
            <a:endParaRPr lang="en-US" sz="2400" dirty="0" smtClean="0"/>
          </a:p>
          <a:p>
            <a:pPr>
              <a:lnSpc>
                <a:spcPct val="110000"/>
              </a:lnSpc>
            </a:pPr>
            <a:r>
              <a:rPr lang="en-US" sz="2400" dirty="0" smtClean="0"/>
              <a:t>Requires </a:t>
            </a:r>
            <a:r>
              <a:rPr lang="en-US" sz="2400" dirty="0"/>
              <a:t>meaningful consultation with stakeholders, including SISP in the design of state plans, as well as school improvement </a:t>
            </a:r>
            <a:r>
              <a:rPr lang="en-US" sz="2400" dirty="0" smtClean="0"/>
              <a:t>plans to </a:t>
            </a:r>
            <a:r>
              <a:rPr lang="en-US" sz="2400" dirty="0"/>
              <a:t>improve student outcomes and school success.</a:t>
            </a:r>
          </a:p>
          <a:p>
            <a:pPr>
              <a:lnSpc>
                <a:spcPct val="110000"/>
              </a:lnSpc>
            </a:pPr>
            <a:endParaRPr lang="en-US" sz="2400" dirty="0"/>
          </a:p>
        </p:txBody>
      </p:sp>
    </p:spTree>
    <p:extLst>
      <p:ext uri="{BB962C8B-B14F-4D97-AF65-F5344CB8AC3E}">
        <p14:creationId xmlns:p14="http://schemas.microsoft.com/office/powerpoint/2010/main" val="11877862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912755"/>
          </a:xfrm>
        </p:spPr>
        <p:txBody>
          <a:bodyPr>
            <a:normAutofit/>
          </a:bodyPr>
          <a:lstStyle/>
          <a:p>
            <a:r>
              <a:rPr lang="en-US" sz="3200" b="1" dirty="0" smtClean="0"/>
              <a:t>State </a:t>
            </a:r>
            <a:r>
              <a:rPr lang="en-US" sz="3200" b="1" dirty="0"/>
              <a:t>accountability system </a:t>
            </a:r>
            <a:r>
              <a:rPr lang="en-US" sz="3200" b="1" i="1" dirty="0"/>
              <a:t>must</a:t>
            </a:r>
            <a:r>
              <a:rPr lang="en-US" sz="3200" dirty="0"/>
              <a:t>:</a:t>
            </a:r>
          </a:p>
        </p:txBody>
      </p:sp>
      <p:sp>
        <p:nvSpPr>
          <p:cNvPr id="3" name="Text Placeholder 2"/>
          <p:cNvSpPr>
            <a:spLocks noGrp="1"/>
          </p:cNvSpPr>
          <p:nvPr>
            <p:ph type="body" idx="1"/>
          </p:nvPr>
        </p:nvSpPr>
        <p:spPr>
          <a:xfrm>
            <a:off x="457200" y="2286000"/>
            <a:ext cx="8229600" cy="4114800"/>
          </a:xfrm>
        </p:spPr>
        <p:txBody>
          <a:bodyPr>
            <a:normAutofit lnSpcReduction="10000"/>
          </a:bodyPr>
          <a:lstStyle/>
          <a:p>
            <a:pPr marL="342900" lvl="1" indent="-215900">
              <a:buFont typeface="Arial"/>
              <a:buChar char="•"/>
            </a:pPr>
            <a:r>
              <a:rPr lang="en-US" sz="2600" dirty="0" smtClean="0"/>
              <a:t>Include </a:t>
            </a:r>
            <a:r>
              <a:rPr lang="en-US" sz="2600" dirty="0"/>
              <a:t>performance goals for </a:t>
            </a:r>
            <a:r>
              <a:rPr lang="en-US" sz="2600" dirty="0" smtClean="0"/>
              <a:t>subgroups</a:t>
            </a:r>
          </a:p>
          <a:p>
            <a:pPr marL="127000" lvl="1" indent="0">
              <a:buNone/>
            </a:pPr>
            <a:endParaRPr lang="en-US" sz="2600" dirty="0" smtClean="0"/>
          </a:p>
          <a:p>
            <a:pPr marL="342900" lvl="1" indent="-215900">
              <a:buFont typeface="Arial"/>
              <a:buChar char="•"/>
            </a:pPr>
            <a:r>
              <a:rPr lang="en-US" sz="2600" dirty="0" smtClean="0"/>
              <a:t>Annually </a:t>
            </a:r>
            <a:r>
              <a:rPr lang="en-US" sz="2600" dirty="0"/>
              <a:t>measure student </a:t>
            </a:r>
            <a:r>
              <a:rPr lang="en-US" sz="2600" dirty="0" smtClean="0"/>
              <a:t>performance</a:t>
            </a:r>
          </a:p>
          <a:p>
            <a:pPr marL="742950" lvl="2" indent="-215900"/>
            <a:r>
              <a:rPr lang="en-US" sz="2400" dirty="0" smtClean="0"/>
              <a:t>State assessment</a:t>
            </a:r>
          </a:p>
          <a:p>
            <a:pPr marL="742950" lvl="2" indent="-215900"/>
            <a:r>
              <a:rPr lang="en-US" sz="2400" dirty="0"/>
              <a:t>At least one other academic indicator (student growth</a:t>
            </a:r>
            <a:r>
              <a:rPr lang="en-US" sz="2400" dirty="0" smtClean="0"/>
              <a:t>)</a:t>
            </a:r>
            <a:endParaRPr lang="en-US" sz="2400" dirty="0"/>
          </a:p>
          <a:p>
            <a:pPr marL="342900" lvl="1" indent="-215900">
              <a:buFont typeface="Arial"/>
              <a:buChar char="•"/>
            </a:pPr>
            <a:endParaRPr lang="en-US" sz="2600" dirty="0" smtClean="0"/>
          </a:p>
          <a:p>
            <a:pPr marL="342900" lvl="1" indent="-215900">
              <a:buFont typeface="Arial"/>
              <a:buChar char="•"/>
            </a:pPr>
            <a:r>
              <a:rPr lang="en-US" sz="2600" dirty="0" smtClean="0"/>
              <a:t>Include </a:t>
            </a:r>
            <a:r>
              <a:rPr lang="en-US" sz="2600" dirty="0"/>
              <a:t>at least on indicator of school quality for student success (e.g., student engagement; school climate) </a:t>
            </a:r>
          </a:p>
        </p:txBody>
      </p:sp>
    </p:spTree>
    <p:extLst>
      <p:ext uri="{BB962C8B-B14F-4D97-AF65-F5344CB8AC3E}">
        <p14:creationId xmlns:p14="http://schemas.microsoft.com/office/powerpoint/2010/main" val="928682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1347"/>
            <a:ext cx="8229600" cy="799346"/>
          </a:xfrm>
        </p:spPr>
        <p:txBody>
          <a:bodyPr>
            <a:normAutofit/>
          </a:bodyPr>
          <a:lstStyle/>
          <a:p>
            <a:r>
              <a:rPr lang="en-US" sz="3200" b="1" dirty="0"/>
              <a:t>School Improvement Efforts</a:t>
            </a:r>
          </a:p>
        </p:txBody>
      </p:sp>
      <p:sp>
        <p:nvSpPr>
          <p:cNvPr id="4" name="Content Placeholder 3"/>
          <p:cNvSpPr>
            <a:spLocks noGrp="1"/>
          </p:cNvSpPr>
          <p:nvPr>
            <p:ph idx="1"/>
          </p:nvPr>
        </p:nvSpPr>
        <p:spPr>
          <a:xfrm>
            <a:off x="457200" y="1810692"/>
            <a:ext cx="8229600" cy="4662535"/>
          </a:xfrm>
        </p:spPr>
        <p:txBody>
          <a:bodyPr>
            <a:normAutofit/>
          </a:bodyPr>
          <a:lstStyle/>
          <a:p>
            <a:r>
              <a:rPr lang="en-US" sz="2600" dirty="0"/>
              <a:t>State and district driven improvement plans</a:t>
            </a:r>
          </a:p>
          <a:p>
            <a:endParaRPr lang="en-US" sz="2600" dirty="0"/>
          </a:p>
          <a:p>
            <a:r>
              <a:rPr lang="en-US" sz="2600" dirty="0"/>
              <a:t>Must utilize needs assessment and examination of resource equity</a:t>
            </a:r>
          </a:p>
          <a:p>
            <a:endParaRPr lang="en-US" sz="2600" dirty="0"/>
          </a:p>
          <a:p>
            <a:r>
              <a:rPr lang="en-US" sz="2600" dirty="0"/>
              <a:t>Include availability of comprehensive learning supports</a:t>
            </a:r>
          </a:p>
          <a:p>
            <a:endParaRPr lang="en-US" sz="2600" dirty="0"/>
          </a:p>
          <a:p>
            <a:r>
              <a:rPr lang="en-US" sz="2600" dirty="0"/>
              <a:t>Requires involvement of specialized instructional support personnel</a:t>
            </a:r>
          </a:p>
        </p:txBody>
      </p:sp>
    </p:spTree>
    <p:extLst>
      <p:ext uri="{BB962C8B-B14F-4D97-AF65-F5344CB8AC3E}">
        <p14:creationId xmlns:p14="http://schemas.microsoft.com/office/powerpoint/2010/main" val="4070208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6555"/>
          </a:xfrm>
        </p:spPr>
        <p:txBody>
          <a:bodyPr>
            <a:normAutofit/>
          </a:bodyPr>
          <a:lstStyle/>
          <a:p>
            <a:r>
              <a:rPr lang="en-US" sz="3200" b="1" dirty="0" smtClean="0"/>
              <a:t>Comprehensive</a:t>
            </a:r>
            <a:r>
              <a:rPr lang="en-US" dirty="0" smtClean="0"/>
              <a:t> </a:t>
            </a:r>
            <a:r>
              <a:rPr lang="en-US" sz="3200" b="1" dirty="0"/>
              <a:t>Support &amp; Improvement</a:t>
            </a:r>
          </a:p>
        </p:txBody>
      </p:sp>
      <p:sp>
        <p:nvSpPr>
          <p:cNvPr id="3" name="Text Placeholder 2"/>
          <p:cNvSpPr>
            <a:spLocks noGrp="1"/>
          </p:cNvSpPr>
          <p:nvPr>
            <p:ph type="body" idx="1"/>
          </p:nvPr>
        </p:nvSpPr>
        <p:spPr>
          <a:xfrm>
            <a:off x="457200" y="2057400"/>
            <a:ext cx="8229600" cy="4114800"/>
          </a:xfrm>
        </p:spPr>
        <p:txBody>
          <a:bodyPr>
            <a:normAutofit fontScale="92500"/>
          </a:bodyPr>
          <a:lstStyle/>
          <a:p>
            <a:r>
              <a:rPr lang="en-US" sz="2600" dirty="0"/>
              <a:t>Identify schools that fall in this category </a:t>
            </a:r>
            <a:r>
              <a:rPr lang="en-US" sz="2600" dirty="0" smtClean="0"/>
              <a:t>(every 3 years</a:t>
            </a:r>
            <a:r>
              <a:rPr lang="en-US" sz="2600" dirty="0"/>
              <a:t>)</a:t>
            </a:r>
          </a:p>
          <a:p>
            <a:pPr lvl="1"/>
            <a:r>
              <a:rPr lang="en-US" sz="2200" dirty="0"/>
              <a:t>Bottom 5</a:t>
            </a:r>
            <a:r>
              <a:rPr lang="en-US" sz="2200" dirty="0" smtClean="0"/>
              <a:t>%</a:t>
            </a:r>
            <a:r>
              <a:rPr lang="en-US" sz="2200" dirty="0"/>
              <a:t> </a:t>
            </a:r>
            <a:r>
              <a:rPr lang="en-US" sz="2200" dirty="0" smtClean="0"/>
              <a:t>of schools</a:t>
            </a:r>
          </a:p>
          <a:p>
            <a:pPr lvl="1"/>
            <a:r>
              <a:rPr lang="en-US" sz="2200" dirty="0" smtClean="0"/>
              <a:t>HS </a:t>
            </a:r>
            <a:r>
              <a:rPr lang="en-US" sz="2200" dirty="0"/>
              <a:t>Grad Rates &lt; 67%, </a:t>
            </a:r>
            <a:endParaRPr lang="en-US" sz="2200" dirty="0" smtClean="0"/>
          </a:p>
          <a:p>
            <a:pPr lvl="1"/>
            <a:r>
              <a:rPr lang="en-US" sz="2200" dirty="0"/>
              <a:t>S</a:t>
            </a:r>
            <a:r>
              <a:rPr lang="en-US" sz="2200" dirty="0" smtClean="0"/>
              <a:t>chools </a:t>
            </a:r>
            <a:r>
              <a:rPr lang="en-US" sz="2200" dirty="0"/>
              <a:t>w/ subgroups who have consistently underperformed</a:t>
            </a:r>
          </a:p>
          <a:p>
            <a:r>
              <a:rPr lang="en-US" sz="2600" dirty="0"/>
              <a:t>Comprehensive Support &amp; Improvement plans are approved &amp; monitored by SEA</a:t>
            </a:r>
          </a:p>
          <a:p>
            <a:r>
              <a:rPr lang="en-US" sz="2600" dirty="0"/>
              <a:t>If schools fail to make progress</a:t>
            </a:r>
          </a:p>
          <a:p>
            <a:pPr lvl="1"/>
            <a:r>
              <a:rPr lang="en-US" sz="2200" dirty="0"/>
              <a:t>Conduct needs assessment</a:t>
            </a:r>
          </a:p>
          <a:p>
            <a:pPr lvl="1"/>
            <a:r>
              <a:rPr lang="en-US" sz="2200" dirty="0"/>
              <a:t>Implement evidence-based, comprehensive learning supports</a:t>
            </a:r>
          </a:p>
          <a:p>
            <a:pPr lvl="1"/>
            <a:r>
              <a:rPr lang="en-US" sz="2200" dirty="0"/>
              <a:t>Identify &amp; plan to address resource inequity </a:t>
            </a:r>
          </a:p>
          <a:p>
            <a:endParaRPr lang="en-US" dirty="0"/>
          </a:p>
        </p:txBody>
      </p:sp>
    </p:spTree>
    <p:extLst>
      <p:ext uri="{BB962C8B-B14F-4D97-AF65-F5344CB8AC3E}">
        <p14:creationId xmlns:p14="http://schemas.microsoft.com/office/powerpoint/2010/main" val="2463338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Targeted</a:t>
            </a:r>
            <a:r>
              <a:rPr lang="en-US" dirty="0" smtClean="0"/>
              <a:t> </a:t>
            </a:r>
            <a:r>
              <a:rPr lang="en-US" sz="3200" b="1" dirty="0"/>
              <a:t>Support &amp; Improvement</a:t>
            </a:r>
          </a:p>
        </p:txBody>
      </p:sp>
      <p:sp>
        <p:nvSpPr>
          <p:cNvPr id="3" name="Text Placeholder 2"/>
          <p:cNvSpPr>
            <a:spLocks noGrp="1"/>
          </p:cNvSpPr>
          <p:nvPr>
            <p:ph type="body" idx="1"/>
          </p:nvPr>
        </p:nvSpPr>
        <p:spPr>
          <a:xfrm>
            <a:off x="457200" y="2209800"/>
            <a:ext cx="8229600" cy="4114800"/>
          </a:xfrm>
        </p:spPr>
        <p:txBody>
          <a:bodyPr>
            <a:normAutofit/>
          </a:bodyPr>
          <a:lstStyle/>
          <a:p>
            <a:r>
              <a:rPr lang="en-US" sz="2400" dirty="0" smtClean="0"/>
              <a:t>Identify </a:t>
            </a:r>
            <a:r>
              <a:rPr lang="en-US" sz="2400" dirty="0"/>
              <a:t>individual schools in which any subgroup of students is consistently underperforming (yearly). </a:t>
            </a:r>
          </a:p>
          <a:p>
            <a:r>
              <a:rPr lang="en-US" sz="2400" dirty="0" smtClean="0"/>
              <a:t>Schools, in collaboration with the LEA, </a:t>
            </a:r>
            <a:r>
              <a:rPr lang="en-US" sz="2400" dirty="0"/>
              <a:t>must develop plan to improve outcomes for the subgroup</a:t>
            </a:r>
          </a:p>
          <a:p>
            <a:r>
              <a:rPr lang="en-US" sz="2400" dirty="0"/>
              <a:t>Plan must outline how </a:t>
            </a:r>
            <a:r>
              <a:rPr lang="en-US" sz="2400" dirty="0" smtClean="0"/>
              <a:t>Specialized Instructional Support Personnel will </a:t>
            </a:r>
            <a:r>
              <a:rPr lang="en-US" sz="2400" dirty="0"/>
              <a:t>help identify and intervene w/ students most at risk.</a:t>
            </a:r>
          </a:p>
          <a:p>
            <a:r>
              <a:rPr lang="en-US" sz="2400" dirty="0"/>
              <a:t>Schools may use Title I funds to implement mental health services as an improvement strategy.</a:t>
            </a:r>
          </a:p>
          <a:p>
            <a:endParaRPr lang="en-US" dirty="0"/>
          </a:p>
        </p:txBody>
      </p:sp>
    </p:spTree>
    <p:extLst>
      <p:ext uri="{BB962C8B-B14F-4D97-AF65-F5344CB8AC3E}">
        <p14:creationId xmlns:p14="http://schemas.microsoft.com/office/powerpoint/2010/main" val="28544616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Targeted</a:t>
            </a:r>
            <a:r>
              <a:rPr lang="en-US" dirty="0" smtClean="0"/>
              <a:t> </a:t>
            </a:r>
            <a:r>
              <a:rPr lang="en-US" sz="3200" b="1" dirty="0"/>
              <a:t>Support &amp; Improvement</a:t>
            </a:r>
          </a:p>
        </p:txBody>
      </p:sp>
      <p:sp>
        <p:nvSpPr>
          <p:cNvPr id="3" name="Text Placeholder 2"/>
          <p:cNvSpPr>
            <a:spLocks noGrp="1"/>
          </p:cNvSpPr>
          <p:nvPr>
            <p:ph type="body" idx="1"/>
          </p:nvPr>
        </p:nvSpPr>
        <p:spPr>
          <a:xfrm>
            <a:off x="457200" y="2209800"/>
            <a:ext cx="8229600" cy="4114800"/>
          </a:xfrm>
        </p:spPr>
        <p:txBody>
          <a:bodyPr>
            <a:normAutofit/>
          </a:bodyPr>
          <a:lstStyle/>
          <a:p>
            <a:pPr marL="127000" indent="0">
              <a:buNone/>
            </a:pPr>
            <a:r>
              <a:rPr lang="en-US" sz="2400" dirty="0"/>
              <a:t>Targeted assistance programs must serve eligible children using methods and instructional strategies to strengthen the academic program, which may include "a school-wide tiered model to prevent and address problem behavior, and </a:t>
            </a:r>
            <a:r>
              <a:rPr lang="en-US" sz="2400" b="1" dirty="0"/>
              <a:t>early intervening services</a:t>
            </a:r>
            <a:r>
              <a:rPr lang="en-US" sz="2400" dirty="0"/>
              <a:t>, </a:t>
            </a:r>
            <a:r>
              <a:rPr lang="en-US" sz="2400" b="1" dirty="0"/>
              <a:t>coordinated</a:t>
            </a:r>
            <a:r>
              <a:rPr lang="en-US" sz="2400" dirty="0"/>
              <a:t> with similar activities and services" under the IDEA.</a:t>
            </a:r>
          </a:p>
          <a:p>
            <a:pPr lvl="1"/>
            <a:r>
              <a:rPr lang="en-US" sz="2400" dirty="0" smtClean="0"/>
              <a:t> Sec</a:t>
            </a:r>
            <a:r>
              <a:rPr lang="en-US" sz="2400" dirty="0"/>
              <a:t>. 1115(b)(2)(B)(ii)</a:t>
            </a:r>
          </a:p>
          <a:p>
            <a:endParaRPr lang="en-US" dirty="0"/>
          </a:p>
        </p:txBody>
      </p:sp>
    </p:spTree>
    <p:extLst>
      <p:ext uri="{BB962C8B-B14F-4D97-AF65-F5344CB8AC3E}">
        <p14:creationId xmlns:p14="http://schemas.microsoft.com/office/powerpoint/2010/main" val="25935099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2755"/>
          </a:xfrm>
        </p:spPr>
        <p:txBody>
          <a:bodyPr>
            <a:noAutofit/>
          </a:bodyPr>
          <a:lstStyle/>
          <a:p>
            <a:r>
              <a:rPr lang="en-US" sz="3200" b="1" dirty="0" smtClean="0"/>
              <a:t>School Climate, School Safety, and Comprehensive Learning Supports</a:t>
            </a:r>
            <a:endParaRPr lang="en-US" sz="3200" b="1" dirty="0"/>
          </a:p>
        </p:txBody>
      </p:sp>
      <p:sp>
        <p:nvSpPr>
          <p:cNvPr id="3" name="Text Placeholder 2"/>
          <p:cNvSpPr>
            <a:spLocks noGrp="1"/>
          </p:cNvSpPr>
          <p:nvPr>
            <p:ph type="body" idx="1"/>
          </p:nvPr>
        </p:nvSpPr>
        <p:spPr>
          <a:xfrm>
            <a:off x="381000" y="2209800"/>
            <a:ext cx="8229600" cy="3810000"/>
          </a:xfrm>
        </p:spPr>
        <p:txBody>
          <a:bodyPr>
            <a:noAutofit/>
          </a:bodyPr>
          <a:lstStyle/>
          <a:p>
            <a:r>
              <a:rPr lang="en-US" sz="2400" dirty="0"/>
              <a:t>States </a:t>
            </a:r>
            <a:r>
              <a:rPr lang="en-US" sz="2400" dirty="0" smtClean="0"/>
              <a:t>must annually </a:t>
            </a:r>
            <a:r>
              <a:rPr lang="en-US" sz="2400" dirty="0"/>
              <a:t>report school climate, bullying and harassment </a:t>
            </a:r>
            <a:r>
              <a:rPr lang="en-US" sz="2400" dirty="0" smtClean="0"/>
              <a:t>data &amp; assist </a:t>
            </a:r>
            <a:r>
              <a:rPr lang="en-US" sz="2400" dirty="0"/>
              <a:t>districts in </a:t>
            </a:r>
            <a:r>
              <a:rPr lang="en-US" sz="2400" dirty="0" smtClean="0"/>
              <a:t>reduce incidence.</a:t>
            </a:r>
            <a:endParaRPr lang="en-US" sz="2400" dirty="0"/>
          </a:p>
          <a:p>
            <a:r>
              <a:rPr lang="en-US" sz="2400" dirty="0" smtClean="0"/>
              <a:t>School </a:t>
            </a:r>
            <a:r>
              <a:rPr lang="en-US" sz="2400" dirty="0"/>
              <a:t>based mental health programs and specialized instructional support services are allowable school improvement </a:t>
            </a:r>
            <a:r>
              <a:rPr lang="en-US" sz="2400" dirty="0" smtClean="0"/>
              <a:t>strategy</a:t>
            </a:r>
          </a:p>
          <a:p>
            <a:pPr lvl="1"/>
            <a:r>
              <a:rPr lang="en-US" sz="2000" dirty="0"/>
              <a:t>Flexibility for SEA and LEA to determine specific practices to improve school climate, school safety, and comprehensive learning supports</a:t>
            </a:r>
            <a:r>
              <a:rPr lang="en-US" sz="2000" dirty="0" smtClean="0"/>
              <a:t>.</a:t>
            </a:r>
          </a:p>
          <a:p>
            <a:r>
              <a:rPr lang="en-US" sz="2400" dirty="0" smtClean="0"/>
              <a:t>Funding - </a:t>
            </a:r>
            <a:r>
              <a:rPr lang="en-US" sz="2400" dirty="0"/>
              <a:t>Can use Title I, Title II and/or Title IV </a:t>
            </a:r>
            <a:r>
              <a:rPr lang="en-US" sz="2400" dirty="0" smtClean="0"/>
              <a:t>funds. </a:t>
            </a:r>
            <a:r>
              <a:rPr lang="en-US" sz="2400" i="1" dirty="0" smtClean="0"/>
              <a:t>At </a:t>
            </a:r>
            <a:r>
              <a:rPr lang="en-US" sz="2400" i="1" dirty="0"/>
              <a:t>least </a:t>
            </a:r>
            <a:r>
              <a:rPr lang="en-US" sz="2400" dirty="0"/>
              <a:t>20% of Title IV Part A funds </a:t>
            </a:r>
            <a:r>
              <a:rPr lang="en-US" sz="2400" b="1" i="1" dirty="0"/>
              <a:t>must </a:t>
            </a:r>
            <a:r>
              <a:rPr lang="en-US" sz="2400" dirty="0"/>
              <a:t>be used for at least one activity to improve overall student wellbeing</a:t>
            </a:r>
          </a:p>
          <a:p>
            <a:endParaRPr lang="en-US" sz="2400" dirty="0"/>
          </a:p>
          <a:p>
            <a:endParaRPr lang="en-US" sz="2400" dirty="0"/>
          </a:p>
        </p:txBody>
      </p:sp>
    </p:spTree>
    <p:extLst>
      <p:ext uri="{BB962C8B-B14F-4D97-AF65-F5344CB8AC3E}">
        <p14:creationId xmlns:p14="http://schemas.microsoft.com/office/powerpoint/2010/main" val="578345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nSpc>
                <a:spcPct val="100000"/>
              </a:lnSpc>
              <a:spcBef>
                <a:spcPct val="0"/>
              </a:spcBef>
              <a:buClrTx/>
              <a:buFontTx/>
              <a:buNone/>
            </a:pPr>
            <a:fld id="{0ED21F3E-6A6D-48E6-B8B4-5138425B11A0}" type="slidenum">
              <a:rPr lang="en-US" altLang="en-US" sz="1400" smtClean="0">
                <a:solidFill>
                  <a:srgbClr val="00386A"/>
                </a:solidFill>
                <a:latin typeface="Arial" charset="0"/>
              </a:rPr>
              <a:pPr>
                <a:lnSpc>
                  <a:spcPct val="100000"/>
                </a:lnSpc>
                <a:spcBef>
                  <a:spcPct val="0"/>
                </a:spcBef>
                <a:buClrTx/>
                <a:buFontTx/>
                <a:buNone/>
              </a:pPr>
              <a:t>3</a:t>
            </a:fld>
            <a:endParaRPr lang="en-US" altLang="en-US" sz="1400" dirty="0">
              <a:latin typeface="Arial" charset="0"/>
            </a:endParaRPr>
          </a:p>
        </p:txBody>
      </p:sp>
      <p:sp>
        <p:nvSpPr>
          <p:cNvPr id="20483" name="Rectangle 1026"/>
          <p:cNvSpPr>
            <a:spLocks noGrp="1" noChangeArrowheads="1"/>
          </p:cNvSpPr>
          <p:nvPr>
            <p:ph type="title" idx="4294967295"/>
          </p:nvPr>
        </p:nvSpPr>
        <p:spPr>
          <a:xfrm>
            <a:off x="1066800" y="867746"/>
            <a:ext cx="7696200" cy="427653"/>
          </a:xfrm>
        </p:spPr>
        <p:txBody>
          <a:bodyPr>
            <a:normAutofit fontScale="90000"/>
          </a:bodyPr>
          <a:lstStyle/>
          <a:p>
            <a:pPr eaLnBrk="1" hangingPunct="1"/>
            <a:r>
              <a:rPr lang="en-US" altLang="en-US" sz="3600" dirty="0"/>
              <a:t>Major Public Policy Issues in Education</a:t>
            </a:r>
          </a:p>
        </p:txBody>
      </p:sp>
      <p:sp>
        <p:nvSpPr>
          <p:cNvPr id="20484" name="Rectangle 1027"/>
          <p:cNvSpPr>
            <a:spLocks noGrp="1" noChangeArrowheads="1"/>
          </p:cNvSpPr>
          <p:nvPr>
            <p:ph type="body" idx="4294967295"/>
          </p:nvPr>
        </p:nvSpPr>
        <p:spPr>
          <a:xfrm>
            <a:off x="289249" y="1455576"/>
            <a:ext cx="8549951" cy="5243804"/>
          </a:xfrm>
        </p:spPr>
        <p:txBody>
          <a:bodyPr>
            <a:normAutofit/>
          </a:bodyPr>
          <a:lstStyle/>
          <a:p>
            <a:pPr eaLnBrk="1" hangingPunct="1">
              <a:lnSpc>
                <a:spcPct val="100000"/>
              </a:lnSpc>
            </a:pPr>
            <a:r>
              <a:rPr lang="en-US" altLang="en-US" sz="2400" b="1" dirty="0"/>
              <a:t>International Competition</a:t>
            </a:r>
          </a:p>
          <a:p>
            <a:pPr lvl="1" eaLnBrk="1" hangingPunct="1">
              <a:lnSpc>
                <a:spcPct val="100000"/>
              </a:lnSpc>
            </a:pPr>
            <a:r>
              <a:rPr lang="en-US" altLang="ja-JP" sz="2000" dirty="0"/>
              <a:t>College/Career Readiness</a:t>
            </a:r>
          </a:p>
          <a:p>
            <a:pPr eaLnBrk="1" hangingPunct="1">
              <a:lnSpc>
                <a:spcPct val="100000"/>
              </a:lnSpc>
            </a:pPr>
            <a:r>
              <a:rPr lang="en-US" altLang="en-US" sz="2400" b="1" dirty="0"/>
              <a:t>Addressing Disparate Discipline Practices</a:t>
            </a:r>
          </a:p>
          <a:p>
            <a:pPr eaLnBrk="1" hangingPunct="1">
              <a:lnSpc>
                <a:spcPct val="100000"/>
              </a:lnSpc>
            </a:pPr>
            <a:r>
              <a:rPr lang="en-US" altLang="en-US" sz="2400" b="1" dirty="0"/>
              <a:t>Halting the School to Prison Pipeline</a:t>
            </a:r>
          </a:p>
          <a:p>
            <a:pPr eaLnBrk="1" hangingPunct="1">
              <a:lnSpc>
                <a:spcPct val="100000"/>
              </a:lnSpc>
            </a:pPr>
            <a:r>
              <a:rPr lang="en-US" altLang="en-US" sz="2400" b="1" dirty="0"/>
              <a:t>Closing Achievement Gaps</a:t>
            </a:r>
          </a:p>
          <a:p>
            <a:pPr eaLnBrk="1" hangingPunct="1">
              <a:lnSpc>
                <a:spcPct val="100000"/>
              </a:lnSpc>
            </a:pPr>
            <a:r>
              <a:rPr lang="en-US" altLang="en-US" sz="2400" b="1" dirty="0"/>
              <a:t>Teacher/principal (and Specialized Instructional Support personnel) accountability</a:t>
            </a:r>
          </a:p>
          <a:p>
            <a:pPr eaLnBrk="1" hangingPunct="1">
              <a:lnSpc>
                <a:spcPct val="100000"/>
              </a:lnSpc>
            </a:pPr>
            <a:r>
              <a:rPr lang="en-US" altLang="en-US" sz="2400" b="1" dirty="0"/>
              <a:t>Balance Federal/State/Local roles</a:t>
            </a:r>
          </a:p>
          <a:p>
            <a:pPr eaLnBrk="1" hangingPunct="1">
              <a:lnSpc>
                <a:spcPct val="100000"/>
              </a:lnSpc>
            </a:pPr>
            <a:r>
              <a:rPr lang="en-US" altLang="en-US" sz="2400" b="1" dirty="0">
                <a:solidFill>
                  <a:srgbClr val="FF0000"/>
                </a:solidFill>
              </a:rPr>
              <a:t>School Climate</a:t>
            </a:r>
          </a:p>
          <a:p>
            <a:pPr>
              <a:lnSpc>
                <a:spcPct val="100000"/>
              </a:lnSpc>
            </a:pPr>
            <a:r>
              <a:rPr lang="en-US" altLang="ja-JP" sz="2400" b="1" dirty="0">
                <a:solidFill>
                  <a:srgbClr val="FF0000"/>
                </a:solidFill>
              </a:rPr>
              <a:t>School Safety</a:t>
            </a:r>
          </a:p>
          <a:p>
            <a:pPr>
              <a:lnSpc>
                <a:spcPct val="100000"/>
              </a:lnSpc>
            </a:pPr>
            <a:r>
              <a:rPr lang="en-US" altLang="en-US" sz="2400" b="1" dirty="0">
                <a:solidFill>
                  <a:srgbClr val="FF0000"/>
                </a:solidFill>
              </a:rPr>
              <a:t>Improving behavioral, social-emotional, and mental health</a:t>
            </a:r>
          </a:p>
          <a:p>
            <a:pPr eaLnBrk="1" hangingPunct="1">
              <a:lnSpc>
                <a:spcPct val="100000"/>
              </a:lnSpc>
            </a:pPr>
            <a:endParaRPr lang="en-US" altLang="en-US" sz="2400" b="1" dirty="0"/>
          </a:p>
          <a:p>
            <a:pPr marL="457200" lvl="1" indent="0" eaLnBrk="1" hangingPunct="1">
              <a:lnSpc>
                <a:spcPct val="100000"/>
              </a:lnSpc>
              <a:buNone/>
            </a:pPr>
            <a:endParaRPr lang="en-US" altLang="en-US" sz="2000" dirty="0"/>
          </a:p>
          <a:p>
            <a:pPr eaLnBrk="1" hangingPunct="1">
              <a:lnSpc>
                <a:spcPct val="100000"/>
              </a:lnSpc>
              <a:buFont typeface="Times" charset="0"/>
              <a:buNone/>
            </a:pPr>
            <a:endParaRPr lang="en-US" altLang="en-US" sz="2400" dirty="0"/>
          </a:p>
        </p:txBody>
      </p:sp>
      <p:sp>
        <p:nvSpPr>
          <p:cNvPr id="20485" name="Slide Number Placeholder 3"/>
          <p:cNvSpPr txBox="1">
            <a:spLocks noGrp="1"/>
          </p:cNvSpPr>
          <p:nvPr/>
        </p:nvSpPr>
        <p:spPr bwMode="auto">
          <a:xfrm>
            <a:off x="7064375"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gn="r">
              <a:lnSpc>
                <a:spcPct val="100000"/>
              </a:lnSpc>
              <a:spcBef>
                <a:spcPct val="0"/>
              </a:spcBef>
              <a:buClrTx/>
              <a:buFontTx/>
              <a:buNone/>
            </a:pPr>
            <a:endParaRPr lang="en-US" altLang="en-US" sz="1400" dirty="0">
              <a:latin typeface="Arial" charset="0"/>
            </a:endParaRPr>
          </a:p>
        </p:txBody>
      </p:sp>
    </p:spTree>
    <p:extLst>
      <p:ext uri="{BB962C8B-B14F-4D97-AF65-F5344CB8AC3E}">
        <p14:creationId xmlns:p14="http://schemas.microsoft.com/office/powerpoint/2010/main" val="3237629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0484">
                                            <p:txEl>
                                              <p:pRg st="7" end="7"/>
                                            </p:txEl>
                                          </p:spTgt>
                                        </p:tgtEl>
                                        <p:attrNameLst>
                                          <p:attrName>style.visibility</p:attrName>
                                        </p:attrNameLst>
                                      </p:cBhvr>
                                      <p:to>
                                        <p:strVal val="visible"/>
                                      </p:to>
                                    </p:set>
                                    <p:anim calcmode="lin" valueType="num">
                                      <p:cBhvr>
                                        <p:cTn id="23" dur="1000" fill="hold"/>
                                        <p:tgtEl>
                                          <p:spTgt spid="20484">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20484">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20484">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20484">
                                            <p:txEl>
                                              <p:pRg st="7" end="7"/>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20484">
                                            <p:txEl>
                                              <p:pRg st="8" end="8"/>
                                            </p:txEl>
                                          </p:spTgt>
                                        </p:tgtEl>
                                        <p:attrNameLst>
                                          <p:attrName>style.visibility</p:attrName>
                                        </p:attrNameLst>
                                      </p:cBhvr>
                                      <p:to>
                                        <p:strVal val="visible"/>
                                      </p:to>
                                    </p:set>
                                    <p:anim calcmode="lin" valueType="num">
                                      <p:cBhvr>
                                        <p:cTn id="29" dur="1000" fill="hold"/>
                                        <p:tgtEl>
                                          <p:spTgt spid="20484">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20484">
                                            <p:txEl>
                                              <p:pRg st="8" end="8"/>
                                            </p:txEl>
                                          </p:spTgt>
                                        </p:tgtEl>
                                        <p:attrNameLst>
                                          <p:attrName>ppt_h</p:attrName>
                                        </p:attrNameLst>
                                      </p:cBhvr>
                                      <p:tavLst>
                                        <p:tav tm="0">
                                          <p:val>
                                            <p:fltVal val="0"/>
                                          </p:val>
                                        </p:tav>
                                        <p:tav tm="100000">
                                          <p:val>
                                            <p:strVal val="#ppt_h"/>
                                          </p:val>
                                        </p:tav>
                                      </p:tavLst>
                                    </p:anim>
                                    <p:anim calcmode="lin" valueType="num">
                                      <p:cBhvr>
                                        <p:cTn id="31" dur="1000" fill="hold"/>
                                        <p:tgtEl>
                                          <p:spTgt spid="20484">
                                            <p:txEl>
                                              <p:pRg st="8" end="8"/>
                                            </p:txEl>
                                          </p:spTgt>
                                        </p:tgtEl>
                                        <p:attrNameLst>
                                          <p:attrName>style.rotation</p:attrName>
                                        </p:attrNameLst>
                                      </p:cBhvr>
                                      <p:tavLst>
                                        <p:tav tm="0">
                                          <p:val>
                                            <p:fltVal val="90"/>
                                          </p:val>
                                        </p:tav>
                                        <p:tav tm="100000">
                                          <p:val>
                                            <p:fltVal val="0"/>
                                          </p:val>
                                        </p:tav>
                                      </p:tavLst>
                                    </p:anim>
                                    <p:animEffect transition="in" filter="fade">
                                      <p:cBhvr>
                                        <p:cTn id="32" dur="1000"/>
                                        <p:tgtEl>
                                          <p:spTgt spid="20484">
                                            <p:txEl>
                                              <p:pRg st="8" end="8"/>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20484">
                                            <p:txEl>
                                              <p:pRg st="9" end="9"/>
                                            </p:txEl>
                                          </p:spTgt>
                                        </p:tgtEl>
                                        <p:attrNameLst>
                                          <p:attrName>style.visibility</p:attrName>
                                        </p:attrNameLst>
                                      </p:cBhvr>
                                      <p:to>
                                        <p:strVal val="visible"/>
                                      </p:to>
                                    </p:set>
                                    <p:anim calcmode="lin" valueType="num">
                                      <p:cBhvr>
                                        <p:cTn id="35" dur="1000" fill="hold"/>
                                        <p:tgtEl>
                                          <p:spTgt spid="20484">
                                            <p:txEl>
                                              <p:pRg st="9" end="9"/>
                                            </p:txEl>
                                          </p:spTgt>
                                        </p:tgtEl>
                                        <p:attrNameLst>
                                          <p:attrName>ppt_w</p:attrName>
                                        </p:attrNameLst>
                                      </p:cBhvr>
                                      <p:tavLst>
                                        <p:tav tm="0">
                                          <p:val>
                                            <p:fltVal val="0"/>
                                          </p:val>
                                        </p:tav>
                                        <p:tav tm="100000">
                                          <p:val>
                                            <p:strVal val="#ppt_w"/>
                                          </p:val>
                                        </p:tav>
                                      </p:tavLst>
                                    </p:anim>
                                    <p:anim calcmode="lin" valueType="num">
                                      <p:cBhvr>
                                        <p:cTn id="36" dur="1000" fill="hold"/>
                                        <p:tgtEl>
                                          <p:spTgt spid="20484">
                                            <p:txEl>
                                              <p:pRg st="9" end="9"/>
                                            </p:txEl>
                                          </p:spTgt>
                                        </p:tgtEl>
                                        <p:attrNameLst>
                                          <p:attrName>ppt_h</p:attrName>
                                        </p:attrNameLst>
                                      </p:cBhvr>
                                      <p:tavLst>
                                        <p:tav tm="0">
                                          <p:val>
                                            <p:fltVal val="0"/>
                                          </p:val>
                                        </p:tav>
                                        <p:tav tm="100000">
                                          <p:val>
                                            <p:strVal val="#ppt_h"/>
                                          </p:val>
                                        </p:tav>
                                      </p:tavLst>
                                    </p:anim>
                                    <p:anim calcmode="lin" valueType="num">
                                      <p:cBhvr>
                                        <p:cTn id="37" dur="1000" fill="hold"/>
                                        <p:tgtEl>
                                          <p:spTgt spid="20484">
                                            <p:txEl>
                                              <p:pRg st="9" end="9"/>
                                            </p:txEl>
                                          </p:spTgt>
                                        </p:tgtEl>
                                        <p:attrNameLst>
                                          <p:attrName>style.rotation</p:attrName>
                                        </p:attrNameLst>
                                      </p:cBhvr>
                                      <p:tavLst>
                                        <p:tav tm="0">
                                          <p:val>
                                            <p:fltVal val="90"/>
                                          </p:val>
                                        </p:tav>
                                        <p:tav tm="100000">
                                          <p:val>
                                            <p:fltVal val="0"/>
                                          </p:val>
                                        </p:tav>
                                      </p:tavLst>
                                    </p:anim>
                                    <p:animEffect transition="in" filter="fade">
                                      <p:cBhvr>
                                        <p:cTn id="38" dur="1000"/>
                                        <p:tgtEl>
                                          <p:spTgt spid="2048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Autofit/>
          </a:bodyPr>
          <a:lstStyle/>
          <a:p>
            <a:r>
              <a:rPr lang="en-US" sz="3200" b="1" dirty="0"/>
              <a:t>LEA can use ESSA funding to:</a:t>
            </a:r>
          </a:p>
        </p:txBody>
      </p:sp>
      <p:sp>
        <p:nvSpPr>
          <p:cNvPr id="3" name="Text Placeholder 2"/>
          <p:cNvSpPr>
            <a:spLocks noGrp="1"/>
          </p:cNvSpPr>
          <p:nvPr>
            <p:ph type="body" idx="1"/>
          </p:nvPr>
        </p:nvSpPr>
        <p:spPr>
          <a:xfrm>
            <a:off x="381000" y="1676400"/>
            <a:ext cx="8229600" cy="3810000"/>
          </a:xfrm>
        </p:spPr>
        <p:txBody>
          <a:bodyPr>
            <a:noAutofit/>
          </a:bodyPr>
          <a:lstStyle/>
          <a:p>
            <a:r>
              <a:rPr lang="en-US" sz="2400" dirty="0"/>
              <a:t>Implement multi-tiered systems of support to address the academic, social-emotional, behavioral, &amp; mental health needs of all students.</a:t>
            </a:r>
          </a:p>
          <a:p>
            <a:r>
              <a:rPr lang="en-US" sz="2400" dirty="0"/>
              <a:t>Implement positive behavior intervention &amp; supports and early intervening services.</a:t>
            </a:r>
          </a:p>
          <a:p>
            <a:r>
              <a:rPr lang="en-US" sz="2400" dirty="0"/>
              <a:t>Improve school climate &amp; safety. </a:t>
            </a:r>
          </a:p>
          <a:p>
            <a:r>
              <a:rPr lang="en-US" sz="2400" dirty="0"/>
              <a:t>Increase access to school mental health and behavioral health services.</a:t>
            </a:r>
          </a:p>
          <a:p>
            <a:r>
              <a:rPr lang="en-US" sz="2400" dirty="0"/>
              <a:t>Implement trauma informed practices &amp; mental health first aid.</a:t>
            </a:r>
          </a:p>
          <a:p>
            <a:r>
              <a:rPr lang="en-US" sz="2400" dirty="0"/>
              <a:t>Improve effectiveness of school/community partnerships</a:t>
            </a:r>
            <a:r>
              <a:rPr lang="en-US" sz="2400" dirty="0" smtClean="0"/>
              <a:t>.</a:t>
            </a:r>
          </a:p>
          <a:p>
            <a:pPr marL="127000" indent="0">
              <a:buNone/>
            </a:pPr>
            <a:endParaRPr lang="en-US" sz="2400" dirty="0"/>
          </a:p>
        </p:txBody>
      </p:sp>
    </p:spTree>
    <p:extLst>
      <p:ext uri="{BB962C8B-B14F-4D97-AF65-F5344CB8AC3E}">
        <p14:creationId xmlns:p14="http://schemas.microsoft.com/office/powerpoint/2010/main" val="9820333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58"/>
            <a:ext cx="8229600" cy="1088242"/>
          </a:xfrm>
        </p:spPr>
        <p:txBody>
          <a:bodyPr>
            <a:noAutofit/>
          </a:bodyPr>
          <a:lstStyle/>
          <a:p>
            <a:r>
              <a:rPr lang="en-US" sz="3200" b="1" dirty="0"/>
              <a:t>LEA can use ESSA funding </a:t>
            </a:r>
            <a:r>
              <a:rPr lang="en-US" sz="3200" b="1" dirty="0" smtClean="0"/>
              <a:t>to Offer PD to School Staff for:</a:t>
            </a:r>
            <a:endParaRPr lang="en-US" sz="3200" b="1" dirty="0"/>
          </a:p>
        </p:txBody>
      </p:sp>
      <p:sp>
        <p:nvSpPr>
          <p:cNvPr id="3" name="Text Placeholder 2"/>
          <p:cNvSpPr>
            <a:spLocks noGrp="1"/>
          </p:cNvSpPr>
          <p:nvPr>
            <p:ph type="body" idx="1"/>
          </p:nvPr>
        </p:nvSpPr>
        <p:spPr>
          <a:xfrm>
            <a:off x="381000" y="2514600"/>
            <a:ext cx="8229600" cy="3810000"/>
          </a:xfrm>
        </p:spPr>
        <p:txBody>
          <a:bodyPr>
            <a:noAutofit/>
          </a:bodyPr>
          <a:lstStyle/>
          <a:p>
            <a:r>
              <a:rPr lang="en-US" sz="2400" dirty="0" smtClean="0"/>
              <a:t>Alignment </a:t>
            </a:r>
            <a:r>
              <a:rPr lang="en-US" sz="2400" dirty="0"/>
              <a:t>of activities to specific school improvement efforts;</a:t>
            </a:r>
          </a:p>
          <a:p>
            <a:r>
              <a:rPr lang="en-US" sz="2400" dirty="0"/>
              <a:t>Collaborative data collection and decision making;</a:t>
            </a:r>
          </a:p>
          <a:p>
            <a:r>
              <a:rPr lang="en-US" sz="2400" dirty="0"/>
              <a:t>Increased educator capacity within multi-tiered systems of support;</a:t>
            </a:r>
          </a:p>
          <a:p>
            <a:r>
              <a:rPr lang="en-US" sz="2400" dirty="0"/>
              <a:t>High quality instruction, supports, &amp; interventions for diverse learners;</a:t>
            </a:r>
          </a:p>
          <a:p>
            <a:r>
              <a:rPr lang="en-US" sz="2400" dirty="0"/>
              <a:t>Knowledge of culturally competent practices.  </a:t>
            </a:r>
          </a:p>
          <a:p>
            <a:pPr marL="127000" indent="0">
              <a:buNone/>
            </a:pPr>
            <a:endParaRPr lang="en-US" sz="2400" dirty="0"/>
          </a:p>
        </p:txBody>
      </p:sp>
    </p:spTree>
    <p:extLst>
      <p:ext uri="{BB962C8B-B14F-4D97-AF65-F5344CB8AC3E}">
        <p14:creationId xmlns:p14="http://schemas.microsoft.com/office/powerpoint/2010/main" val="110127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14400"/>
          </a:xfrm>
        </p:spPr>
        <p:txBody>
          <a:bodyPr>
            <a:noAutofit/>
          </a:bodyPr>
          <a:lstStyle/>
          <a:p>
            <a:r>
              <a:rPr lang="en-US" sz="3200" b="1" dirty="0" smtClean="0"/>
              <a:t>Funding for MTSS in ESSA</a:t>
            </a:r>
            <a:endParaRPr lang="en-US" sz="3200" b="1" dirty="0"/>
          </a:p>
        </p:txBody>
      </p:sp>
      <p:sp>
        <p:nvSpPr>
          <p:cNvPr id="3" name="Text Placeholder 2"/>
          <p:cNvSpPr>
            <a:spLocks noGrp="1"/>
          </p:cNvSpPr>
          <p:nvPr>
            <p:ph type="body" idx="1"/>
          </p:nvPr>
        </p:nvSpPr>
        <p:spPr>
          <a:xfrm>
            <a:off x="381000" y="1828800"/>
            <a:ext cx="8229600" cy="4495800"/>
          </a:xfrm>
        </p:spPr>
        <p:txBody>
          <a:bodyPr>
            <a:noAutofit/>
          </a:bodyPr>
          <a:lstStyle/>
          <a:p>
            <a:r>
              <a:rPr lang="en-US" dirty="0" smtClean="0"/>
              <a:t>Professional development </a:t>
            </a:r>
            <a:r>
              <a:rPr lang="en-US" dirty="0"/>
              <a:t>to </a:t>
            </a:r>
            <a:r>
              <a:rPr lang="en-US" b="1" dirty="0"/>
              <a:t>increase teachers' ability to effectively teach children with disabilities and English learners</a:t>
            </a:r>
            <a:r>
              <a:rPr lang="en-US" dirty="0"/>
              <a:t>, which may include the use of multi-tier systems of supports and positive behavioral intervention and supports.</a:t>
            </a:r>
          </a:p>
          <a:p>
            <a:r>
              <a:rPr lang="en-US" dirty="0"/>
              <a:t>"</a:t>
            </a:r>
            <a:r>
              <a:rPr lang="en-US" b="1" dirty="0"/>
              <a:t>Providing for a multi-tier system of supports for literacy </a:t>
            </a:r>
            <a:r>
              <a:rPr lang="en-US" b="1" dirty="0" smtClean="0"/>
              <a:t>services”</a:t>
            </a:r>
            <a:r>
              <a:rPr lang="en-US" dirty="0" smtClean="0"/>
              <a:t> </a:t>
            </a:r>
            <a:r>
              <a:rPr lang="en-US" dirty="0"/>
              <a:t>allowable use of funds under the LEARN </a:t>
            </a:r>
            <a:r>
              <a:rPr lang="en-US" dirty="0" smtClean="0"/>
              <a:t>literacy </a:t>
            </a:r>
            <a:r>
              <a:rPr lang="en-US" dirty="0"/>
              <a:t>grants. </a:t>
            </a:r>
            <a:endParaRPr lang="en-US" dirty="0" smtClean="0"/>
          </a:p>
          <a:p>
            <a:pPr>
              <a:lnSpc>
                <a:spcPct val="120000"/>
              </a:lnSpc>
            </a:pPr>
            <a:r>
              <a:rPr lang="en-US" dirty="0"/>
              <a:t>In the definition of </a:t>
            </a:r>
            <a:r>
              <a:rPr lang="en-US" b="1" dirty="0"/>
              <a:t>"professional development," </a:t>
            </a:r>
            <a:r>
              <a:rPr lang="en-US" dirty="0"/>
              <a:t>among the possible activities are those designed give teachers of children with disabilities or developmental delays and other teachers and instructional staff knowledge and skills </a:t>
            </a:r>
            <a:r>
              <a:rPr lang="en-US" b="1" dirty="0"/>
              <a:t>to instruct and provide academic supports</a:t>
            </a:r>
            <a:r>
              <a:rPr lang="en-US" dirty="0"/>
              <a:t> to those children, including PBIS, </a:t>
            </a:r>
            <a:r>
              <a:rPr lang="en-US" b="1" dirty="0"/>
              <a:t>MTSS</a:t>
            </a:r>
            <a:r>
              <a:rPr lang="en-US" dirty="0"/>
              <a:t>, and use of accommodations</a:t>
            </a:r>
            <a:r>
              <a:rPr lang="en-US" dirty="0" smtClean="0"/>
              <a:t>.</a:t>
            </a:r>
            <a:endParaRPr lang="en-US" dirty="0"/>
          </a:p>
        </p:txBody>
      </p:sp>
    </p:spTree>
    <p:extLst>
      <p:ext uri="{BB962C8B-B14F-4D97-AF65-F5344CB8AC3E}">
        <p14:creationId xmlns:p14="http://schemas.microsoft.com/office/powerpoint/2010/main" val="1545370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14400"/>
          </a:xfrm>
        </p:spPr>
        <p:txBody>
          <a:bodyPr>
            <a:noAutofit/>
          </a:bodyPr>
          <a:lstStyle/>
          <a:p>
            <a:r>
              <a:rPr lang="en-US" sz="3200" b="1" dirty="0" smtClean="0"/>
              <a:t>Title I Funding for </a:t>
            </a:r>
            <a:r>
              <a:rPr lang="en-US" sz="3200" b="1" dirty="0" err="1"/>
              <a:t>Schoolwide</a:t>
            </a:r>
            <a:r>
              <a:rPr lang="en-US" sz="3200" b="1"/>
              <a:t> </a:t>
            </a:r>
            <a:r>
              <a:rPr lang="en-US" sz="3200" b="1" smtClean="0"/>
              <a:t>Programs</a:t>
            </a:r>
            <a:endParaRPr lang="en-US" sz="3200" b="1" dirty="0"/>
          </a:p>
        </p:txBody>
      </p:sp>
      <p:sp>
        <p:nvSpPr>
          <p:cNvPr id="3" name="Text Placeholder 2"/>
          <p:cNvSpPr>
            <a:spLocks noGrp="1"/>
          </p:cNvSpPr>
          <p:nvPr>
            <p:ph type="body" idx="1"/>
          </p:nvPr>
        </p:nvSpPr>
        <p:spPr>
          <a:xfrm>
            <a:off x="381000" y="2286000"/>
            <a:ext cx="8229600" cy="3962400"/>
          </a:xfrm>
        </p:spPr>
        <p:txBody>
          <a:bodyPr>
            <a:noAutofit/>
          </a:bodyPr>
          <a:lstStyle/>
          <a:p>
            <a:r>
              <a:rPr lang="en-US" sz="2400" dirty="0" smtClean="0"/>
              <a:t>Counseling</a:t>
            </a:r>
            <a:r>
              <a:rPr lang="en-US" sz="2400" dirty="0"/>
              <a:t>, school-based mental health programs, specialized instructional support services, mentoring services, and other strategies to improve students’ skills outside the academic subject areas. </a:t>
            </a:r>
            <a:endParaRPr lang="en-US" sz="2400" dirty="0" smtClean="0"/>
          </a:p>
          <a:p>
            <a:r>
              <a:rPr lang="en-US" sz="2400" dirty="0" smtClean="0"/>
              <a:t>Implementation </a:t>
            </a:r>
            <a:r>
              <a:rPr lang="en-US" sz="2400" dirty="0"/>
              <a:t>of a </a:t>
            </a:r>
            <a:r>
              <a:rPr lang="en-US" sz="2400" dirty="0" err="1"/>
              <a:t>schoolwide</a:t>
            </a:r>
            <a:r>
              <a:rPr lang="en-US" sz="2400" dirty="0"/>
              <a:t> tiered model to prevent and address problem behavior and early intervention services, coordinated with similar activities and services carried out under IDEA.</a:t>
            </a:r>
            <a:br>
              <a:rPr lang="en-US" sz="2400" dirty="0"/>
            </a:br>
            <a:endParaRPr lang="en-US" sz="2400" dirty="0" smtClean="0"/>
          </a:p>
        </p:txBody>
      </p:sp>
    </p:spTree>
    <p:extLst>
      <p:ext uri="{BB962C8B-B14F-4D97-AF65-F5344CB8AC3E}">
        <p14:creationId xmlns:p14="http://schemas.microsoft.com/office/powerpoint/2010/main" val="1376219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noAutofit/>
          </a:bodyPr>
          <a:lstStyle/>
          <a:p>
            <a:r>
              <a:rPr lang="en-US" sz="3200" b="1" dirty="0" smtClean="0"/>
              <a:t>Title I Funding for Targeted Assistance Schools </a:t>
            </a:r>
            <a:endParaRPr lang="en-US" sz="3200" b="1" dirty="0"/>
          </a:p>
        </p:txBody>
      </p:sp>
      <p:sp>
        <p:nvSpPr>
          <p:cNvPr id="3" name="Text Placeholder 2"/>
          <p:cNvSpPr>
            <a:spLocks noGrp="1"/>
          </p:cNvSpPr>
          <p:nvPr>
            <p:ph type="body" idx="1"/>
          </p:nvPr>
        </p:nvSpPr>
        <p:spPr>
          <a:xfrm>
            <a:off x="381000" y="2286000"/>
            <a:ext cx="8229600" cy="3581400"/>
          </a:xfrm>
        </p:spPr>
        <p:txBody>
          <a:bodyPr>
            <a:noAutofit/>
          </a:bodyPr>
          <a:lstStyle/>
          <a:p>
            <a:pPr marL="342900" lvl="1" indent="-215900">
              <a:buFont typeface="Arial"/>
              <a:buChar char="•"/>
            </a:pPr>
            <a:r>
              <a:rPr lang="en-US" sz="2400" dirty="0" smtClean="0"/>
              <a:t>A </a:t>
            </a:r>
            <a:r>
              <a:rPr lang="en-US" sz="2400" dirty="0" err="1"/>
              <a:t>schoolwide</a:t>
            </a:r>
            <a:r>
              <a:rPr lang="en-US" sz="2400" dirty="0"/>
              <a:t> tiered model to prevent and address behavior problems and early intervention services, coordinated with similar activities and services carried out under IDEA. </a:t>
            </a:r>
            <a:endParaRPr lang="en-US" sz="2400" dirty="0" smtClean="0"/>
          </a:p>
          <a:p>
            <a:pPr marL="342900" lvl="1" indent="-215900">
              <a:buFont typeface="Arial"/>
              <a:buChar char="•"/>
            </a:pPr>
            <a:r>
              <a:rPr lang="en-US" sz="2400" dirty="0" smtClean="0"/>
              <a:t>Violence </a:t>
            </a:r>
            <a:r>
              <a:rPr lang="en-US" sz="2400" dirty="0"/>
              <a:t>prevention </a:t>
            </a:r>
            <a:r>
              <a:rPr lang="en-US" sz="2400" dirty="0" smtClean="0"/>
              <a:t>program</a:t>
            </a:r>
          </a:p>
          <a:p>
            <a:pPr marL="342900" lvl="1" indent="-215900">
              <a:buFont typeface="Arial"/>
              <a:buChar char="•"/>
            </a:pPr>
            <a:r>
              <a:rPr lang="en-US" sz="2400" dirty="0" smtClean="0"/>
              <a:t>Integrated </a:t>
            </a:r>
            <a:r>
              <a:rPr lang="en-US" sz="2400" dirty="0"/>
              <a:t>student </a:t>
            </a:r>
            <a:r>
              <a:rPr lang="en-US" sz="2400" dirty="0" smtClean="0"/>
              <a:t>supports.</a:t>
            </a:r>
          </a:p>
          <a:p>
            <a:pPr marL="342900" lvl="1" indent="-215900">
              <a:buFont typeface="Arial"/>
              <a:buChar char="•"/>
            </a:pPr>
            <a:r>
              <a:rPr lang="en-US" sz="2400" dirty="0" smtClean="0"/>
              <a:t>Professional </a:t>
            </a:r>
            <a:r>
              <a:rPr lang="en-US" sz="2400" dirty="0"/>
              <a:t>development necessary to assist teachers, specialized instructional support personnel, other </a:t>
            </a:r>
            <a:r>
              <a:rPr lang="en-US" sz="2400" dirty="0" smtClean="0"/>
              <a:t>staff</a:t>
            </a:r>
            <a:r>
              <a:rPr lang="en-US" sz="2400" dirty="0"/>
              <a:t>, and parents in identifying and meeting the comprehensive needs of eligible children. </a:t>
            </a:r>
          </a:p>
          <a:p>
            <a:endParaRPr lang="en-US" dirty="0" smtClean="0"/>
          </a:p>
        </p:txBody>
      </p:sp>
    </p:spTree>
    <p:extLst>
      <p:ext uri="{BB962C8B-B14F-4D97-AF65-F5344CB8AC3E}">
        <p14:creationId xmlns:p14="http://schemas.microsoft.com/office/powerpoint/2010/main" val="208655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Current Reactions to Law</a:t>
            </a:r>
          </a:p>
        </p:txBody>
      </p:sp>
      <p:sp>
        <p:nvSpPr>
          <p:cNvPr id="7" name="Text Placeholder 6"/>
          <p:cNvSpPr>
            <a:spLocks noGrp="1"/>
          </p:cNvSpPr>
          <p:nvPr>
            <p:ph type="body" idx="1"/>
          </p:nvPr>
        </p:nvSpPr>
        <p:spPr>
          <a:xfrm>
            <a:off x="609600" y="1295400"/>
            <a:ext cx="4040188" cy="533400"/>
          </a:xfrm>
        </p:spPr>
        <p:txBody>
          <a:bodyPr>
            <a:noAutofit/>
          </a:bodyPr>
          <a:lstStyle/>
          <a:p>
            <a:r>
              <a:rPr lang="en-US" sz="2600" dirty="0" smtClean="0"/>
              <a:t>Pros (Hopes)</a:t>
            </a:r>
            <a:endParaRPr lang="en-US" sz="2600" dirty="0"/>
          </a:p>
        </p:txBody>
      </p:sp>
      <p:sp>
        <p:nvSpPr>
          <p:cNvPr id="8" name="Content Placeholder 7"/>
          <p:cNvSpPr>
            <a:spLocks noGrp="1"/>
          </p:cNvSpPr>
          <p:nvPr>
            <p:ph sz="half" idx="2"/>
          </p:nvPr>
        </p:nvSpPr>
        <p:spPr>
          <a:xfrm>
            <a:off x="457200" y="1828800"/>
            <a:ext cx="4040188" cy="4514646"/>
          </a:xfrm>
        </p:spPr>
        <p:txBody>
          <a:bodyPr/>
          <a:lstStyle/>
          <a:p>
            <a:r>
              <a:rPr lang="en-US" dirty="0"/>
              <a:t>Scales back intrusive Federal Role</a:t>
            </a:r>
          </a:p>
          <a:p>
            <a:r>
              <a:rPr lang="en-US" dirty="0"/>
              <a:t>Prohibits mandate of Common Core or other standards</a:t>
            </a:r>
          </a:p>
          <a:p>
            <a:r>
              <a:rPr lang="en-US" dirty="0"/>
              <a:t>Authorizes significant increases in funding for Title I and Title IV (</a:t>
            </a:r>
            <a:r>
              <a:rPr lang="en-US" dirty="0" smtClean="0"/>
              <a:t>e.g., </a:t>
            </a:r>
            <a:r>
              <a:rPr lang="en-US" dirty="0"/>
              <a:t>comprehensive learning supports)</a:t>
            </a:r>
          </a:p>
          <a:p>
            <a:r>
              <a:rPr lang="en-US" dirty="0"/>
              <a:t>Comprehensive Accountability System</a:t>
            </a:r>
          </a:p>
          <a:p>
            <a:r>
              <a:rPr lang="en-US" dirty="0"/>
              <a:t>Increase focus on importance of specialized instructional support personnel</a:t>
            </a:r>
          </a:p>
          <a:p>
            <a:r>
              <a:rPr lang="en-US" dirty="0"/>
              <a:t>Early childhood focus</a:t>
            </a:r>
          </a:p>
        </p:txBody>
      </p:sp>
      <p:sp>
        <p:nvSpPr>
          <p:cNvPr id="9" name="Text Placeholder 8"/>
          <p:cNvSpPr>
            <a:spLocks noGrp="1"/>
          </p:cNvSpPr>
          <p:nvPr>
            <p:ph type="body" sz="quarter" idx="3"/>
          </p:nvPr>
        </p:nvSpPr>
        <p:spPr>
          <a:xfrm>
            <a:off x="4648200" y="1245604"/>
            <a:ext cx="4038600" cy="506996"/>
          </a:xfrm>
        </p:spPr>
        <p:txBody>
          <a:bodyPr>
            <a:noAutofit/>
          </a:bodyPr>
          <a:lstStyle/>
          <a:p>
            <a:r>
              <a:rPr lang="en-US" sz="2400" dirty="0"/>
              <a:t>Cons (Cautions)</a:t>
            </a:r>
          </a:p>
        </p:txBody>
      </p:sp>
      <p:sp>
        <p:nvSpPr>
          <p:cNvPr id="10" name="Content Placeholder 9"/>
          <p:cNvSpPr>
            <a:spLocks noGrp="1"/>
          </p:cNvSpPr>
          <p:nvPr>
            <p:ph sz="quarter" idx="4"/>
          </p:nvPr>
        </p:nvSpPr>
        <p:spPr>
          <a:xfrm>
            <a:off x="4648200" y="1828800"/>
            <a:ext cx="4041775" cy="4514645"/>
          </a:xfrm>
        </p:spPr>
        <p:txBody>
          <a:bodyPr/>
          <a:lstStyle/>
          <a:p>
            <a:r>
              <a:rPr lang="en-US" dirty="0"/>
              <a:t>Weakens Federal oversight authority on accountability</a:t>
            </a:r>
          </a:p>
          <a:p>
            <a:r>
              <a:rPr lang="en-US" dirty="0"/>
              <a:t>Lowered standards/expectations for certain populations of students</a:t>
            </a:r>
          </a:p>
          <a:p>
            <a:r>
              <a:rPr lang="en-US" dirty="0"/>
              <a:t>Lack of district and state capacity</a:t>
            </a:r>
          </a:p>
          <a:p>
            <a:r>
              <a:rPr lang="en-US" dirty="0"/>
              <a:t>Fear of unintended consequences</a:t>
            </a:r>
          </a:p>
          <a:p>
            <a:r>
              <a:rPr lang="en-US" dirty="0"/>
              <a:t>Pay for Success Programs</a:t>
            </a:r>
          </a:p>
          <a:p>
            <a:r>
              <a:rPr lang="en-US" dirty="0"/>
              <a:t>Lack of consequences when states/districts don’t improve outcomes for certain groups of students</a:t>
            </a:r>
          </a:p>
          <a:p>
            <a:endParaRPr lang="en-US" dirty="0"/>
          </a:p>
        </p:txBody>
      </p:sp>
      <p:sp>
        <p:nvSpPr>
          <p:cNvPr id="4" name="Subtitle 2"/>
          <p:cNvSpPr txBox="1">
            <a:spLocks/>
          </p:cNvSpPr>
          <p:nvPr/>
        </p:nvSpPr>
        <p:spPr>
          <a:xfrm>
            <a:off x="2468805" y="5967744"/>
            <a:ext cx="2716615" cy="70521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indent="0" algn="l" defTabSz="457200" rtl="0" eaLnBrk="1" fontAlgn="auto" latinLnBrk="0" hangingPunct="1">
              <a:lnSpc>
                <a:spcPct val="100000"/>
              </a:lnSpc>
              <a:spcBef>
                <a:spcPct val="20000"/>
              </a:spcBef>
              <a:spcAft>
                <a:spcPts val="0"/>
              </a:spcAft>
              <a:buClrTx/>
              <a:buSzTx/>
              <a:buFont typeface="Arial"/>
              <a:buNone/>
              <a:tabLst/>
              <a:defRPr/>
            </a:pPr>
            <a:r>
              <a:rPr lang="en-US" sz="1200" b="1" dirty="0">
                <a:solidFill>
                  <a:schemeClr val="bg1"/>
                </a:solidFill>
              </a:rPr>
              <a:t>Click to edit subtitle style</a:t>
            </a:r>
          </a:p>
          <a:p>
            <a:endParaRPr lang="en-US" sz="1400" dirty="0">
              <a:solidFill>
                <a:schemeClr val="tx2"/>
              </a:solidFill>
            </a:endParaRPr>
          </a:p>
        </p:txBody>
      </p:sp>
    </p:spTree>
    <p:extLst>
      <p:ext uri="{BB962C8B-B14F-4D97-AF65-F5344CB8AC3E}">
        <p14:creationId xmlns:p14="http://schemas.microsoft.com/office/powerpoint/2010/main" val="15050969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a:noAutofit/>
          </a:bodyPr>
          <a:lstStyle/>
          <a:p>
            <a:r>
              <a:rPr lang="en-US" sz="3200" b="1" dirty="0" smtClean="0"/>
              <a:t>ESSA &amp; School Psychology</a:t>
            </a:r>
            <a:endParaRPr lang="en-US" sz="3200" b="1" dirty="0"/>
          </a:p>
        </p:txBody>
      </p:sp>
      <p:sp>
        <p:nvSpPr>
          <p:cNvPr id="3" name="Text Placeholder 2"/>
          <p:cNvSpPr>
            <a:spLocks noGrp="1"/>
          </p:cNvSpPr>
          <p:nvPr>
            <p:ph type="body" idx="1"/>
          </p:nvPr>
        </p:nvSpPr>
        <p:spPr>
          <a:xfrm>
            <a:off x="381000" y="1600200"/>
            <a:ext cx="8382000" cy="4800600"/>
          </a:xfrm>
        </p:spPr>
        <p:txBody>
          <a:bodyPr>
            <a:noAutofit/>
          </a:bodyPr>
          <a:lstStyle/>
          <a:p>
            <a:r>
              <a:rPr lang="en-US" sz="2400" dirty="0" smtClean="0"/>
              <a:t>Assessment &amp; Accountability Systems</a:t>
            </a:r>
          </a:p>
          <a:p>
            <a:pPr lvl="1"/>
            <a:r>
              <a:rPr lang="en-US" sz="2000" dirty="0" smtClean="0"/>
              <a:t>Must include SISP in designing SIP</a:t>
            </a:r>
          </a:p>
          <a:p>
            <a:pPr lvl="1"/>
            <a:r>
              <a:rPr lang="en-US" sz="2000" dirty="0"/>
              <a:t>A</a:t>
            </a:r>
            <a:r>
              <a:rPr lang="en-US" sz="2000" dirty="0" smtClean="0"/>
              <a:t>ssess academic progress &amp; another indicator of student growth</a:t>
            </a:r>
          </a:p>
          <a:p>
            <a:pPr lvl="1"/>
            <a:r>
              <a:rPr lang="en-US" sz="2000" dirty="0" smtClean="0"/>
              <a:t>Must measure one indicator of school success</a:t>
            </a:r>
          </a:p>
          <a:p>
            <a:r>
              <a:rPr lang="en-US" sz="2400" dirty="0" smtClean="0"/>
              <a:t>Schools in Need of Improvement</a:t>
            </a:r>
          </a:p>
          <a:p>
            <a:pPr lvl="1"/>
            <a:r>
              <a:rPr lang="en-US" sz="2000" dirty="0" smtClean="0"/>
              <a:t>Needs assessment, implement learning supports, address resource inequity</a:t>
            </a:r>
          </a:p>
          <a:p>
            <a:pPr lvl="1"/>
            <a:r>
              <a:rPr lang="en-US" sz="2000" dirty="0"/>
              <a:t>P</a:t>
            </a:r>
            <a:r>
              <a:rPr lang="en-US" sz="2000" dirty="0" smtClean="0"/>
              <a:t>lans </a:t>
            </a:r>
            <a:r>
              <a:rPr lang="en-US" sz="2000" dirty="0"/>
              <a:t>must outline how SISP involved and may </a:t>
            </a:r>
            <a:r>
              <a:rPr lang="en-US" sz="2000" dirty="0" smtClean="0"/>
              <a:t>fund SMH</a:t>
            </a:r>
          </a:p>
          <a:p>
            <a:r>
              <a:rPr lang="en-US" sz="2400" dirty="0" smtClean="0"/>
              <a:t>Improving school climate, safety, &amp; access to comprehensive learning supports</a:t>
            </a:r>
          </a:p>
          <a:p>
            <a:pPr lvl="1"/>
            <a:r>
              <a:rPr lang="en-US" sz="2000" dirty="0" smtClean="0"/>
              <a:t>Must report school climate and school safety data</a:t>
            </a:r>
          </a:p>
          <a:p>
            <a:pPr lvl="1"/>
            <a:r>
              <a:rPr lang="en-US" sz="2000" dirty="0"/>
              <a:t>Remedies </a:t>
            </a:r>
            <a:r>
              <a:rPr lang="en-US" sz="2000" dirty="0" smtClean="0"/>
              <a:t>could </a:t>
            </a:r>
            <a:r>
              <a:rPr lang="en-US" sz="2000" dirty="0"/>
              <a:t>include MTSS, PBS/PBIS, </a:t>
            </a:r>
            <a:r>
              <a:rPr lang="en-US" sz="2000" dirty="0" smtClean="0"/>
              <a:t>SBMH</a:t>
            </a:r>
            <a:r>
              <a:rPr lang="en-US" sz="2000" dirty="0"/>
              <a:t>, </a:t>
            </a:r>
            <a:r>
              <a:rPr lang="en-US" sz="2000" dirty="0" smtClean="0"/>
              <a:t>TIC </a:t>
            </a:r>
            <a:r>
              <a:rPr lang="en-US" sz="2000" dirty="0"/>
              <a:t>practices, </a:t>
            </a:r>
            <a:r>
              <a:rPr lang="en-US" sz="2000" dirty="0" smtClean="0"/>
              <a:t>school-community </a:t>
            </a:r>
            <a:r>
              <a:rPr lang="en-US" sz="2000" dirty="0"/>
              <a:t>partnerships, </a:t>
            </a:r>
            <a:r>
              <a:rPr lang="en-US" sz="2000" dirty="0" smtClean="0"/>
              <a:t>PD</a:t>
            </a:r>
            <a:endParaRPr lang="en-US" sz="2000" dirty="0"/>
          </a:p>
          <a:p>
            <a:pPr lvl="1"/>
            <a:endParaRPr lang="en-US" sz="2200" dirty="0" smtClean="0"/>
          </a:p>
          <a:p>
            <a:endParaRPr lang="en-US" sz="2400" dirty="0"/>
          </a:p>
          <a:p>
            <a:pPr marL="127000" indent="0">
              <a:buNone/>
            </a:pPr>
            <a:endParaRPr lang="en-US" sz="2400" dirty="0"/>
          </a:p>
        </p:txBody>
      </p:sp>
    </p:spTree>
    <p:extLst>
      <p:ext uri="{BB962C8B-B14F-4D97-AF65-F5344CB8AC3E}">
        <p14:creationId xmlns:p14="http://schemas.microsoft.com/office/powerpoint/2010/main" val="31121930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6-11-02 22.1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42954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534418"/>
          </a:xfrm>
        </p:spPr>
        <p:txBody>
          <a:bodyPr>
            <a:normAutofit fontScale="90000"/>
          </a:bodyPr>
          <a:lstStyle/>
          <a:p>
            <a:r>
              <a:rPr lang="en-US" sz="3600" dirty="0" smtClean="0">
                <a:solidFill>
                  <a:schemeClr val="accent1"/>
                </a:solidFill>
              </a:rPr>
              <a:t>ESSA Implementation Resources</a:t>
            </a:r>
            <a:endParaRPr lang="en-US" sz="3600" dirty="0">
              <a:solidFill>
                <a:schemeClr val="accent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14" t="12834" r="34619" b="11473"/>
          <a:stretch/>
        </p:blipFill>
        <p:spPr bwMode="auto">
          <a:xfrm>
            <a:off x="330927" y="1319033"/>
            <a:ext cx="3309002" cy="42842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913" t="13978" r="34673" b="10725"/>
          <a:stretch/>
        </p:blipFill>
        <p:spPr bwMode="auto">
          <a:xfrm>
            <a:off x="1826675" y="2582333"/>
            <a:ext cx="3169305"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5144926" y="1387367"/>
            <a:ext cx="3922874" cy="4861033"/>
          </a:xfrm>
        </p:spPr>
        <p:txBody>
          <a:bodyPr>
            <a:normAutofit fontScale="92500" lnSpcReduction="20000"/>
          </a:bodyPr>
          <a:lstStyle/>
          <a:p>
            <a:pPr marL="177800" indent="-177800">
              <a:spcAft>
                <a:spcPts val="600"/>
              </a:spcAft>
              <a:tabLst>
                <a:tab pos="177800" algn="l"/>
              </a:tabLst>
            </a:pPr>
            <a:r>
              <a:rPr lang="en-US" sz="2400" dirty="0"/>
              <a:t>Significant opportunities for school psychologists</a:t>
            </a:r>
          </a:p>
          <a:p>
            <a:pPr marL="177800" indent="-177800">
              <a:spcAft>
                <a:spcPts val="600"/>
              </a:spcAft>
              <a:tabLst>
                <a:tab pos="177800" algn="l"/>
              </a:tabLst>
            </a:pPr>
            <a:r>
              <a:rPr lang="en-US" sz="2400" dirty="0"/>
              <a:t>Emphasizes mental health, school climate and safety, MTSS, and comprehensive assessment/accountability</a:t>
            </a:r>
          </a:p>
          <a:p>
            <a:pPr marL="177800" indent="-177800">
              <a:spcAft>
                <a:spcPts val="600"/>
              </a:spcAft>
              <a:tabLst>
                <a:tab pos="177800" algn="l"/>
              </a:tabLst>
            </a:pPr>
            <a:r>
              <a:rPr lang="en-US" sz="2400" dirty="0"/>
              <a:t>Resources include handouts for SPs and decision-makers, podcasts, funding opportunity information, etc.  </a:t>
            </a:r>
          </a:p>
          <a:p>
            <a:pPr marL="177800" indent="-177800">
              <a:spcAft>
                <a:spcPts val="600"/>
              </a:spcAft>
              <a:tabLst>
                <a:tab pos="177800" algn="l"/>
              </a:tabLst>
            </a:pPr>
            <a:r>
              <a:rPr lang="en-US" sz="2400" b="1" dirty="0"/>
              <a:t>SP involvement in state and district policy and regulatory decision-making is critical</a:t>
            </a:r>
            <a:endParaRPr lang="en-US" sz="2400" dirty="0"/>
          </a:p>
        </p:txBody>
      </p:sp>
      <p:sp>
        <p:nvSpPr>
          <p:cNvPr id="5" name="Rectangle 4"/>
          <p:cNvSpPr/>
          <p:nvPr/>
        </p:nvSpPr>
        <p:spPr>
          <a:xfrm>
            <a:off x="5212659" y="6252402"/>
            <a:ext cx="3855141" cy="400110"/>
          </a:xfrm>
          <a:prstGeom prst="rect">
            <a:avLst/>
          </a:prstGeom>
        </p:spPr>
        <p:txBody>
          <a:bodyPr wrap="square">
            <a:spAutoFit/>
          </a:bodyPr>
          <a:lstStyle/>
          <a:p>
            <a:pPr defTabSz="457200"/>
            <a:r>
              <a:rPr lang="en-US" sz="2000" dirty="0">
                <a:solidFill>
                  <a:prstClr val="black"/>
                </a:solidFill>
                <a:hlinkClick r:id="rId4"/>
              </a:rPr>
              <a:t>http://www.nasponline.org/essa</a:t>
            </a:r>
            <a:r>
              <a:rPr lang="en-US" sz="2000" dirty="0">
                <a:solidFill>
                  <a:prstClr val="black"/>
                </a:solidFill>
              </a:rPr>
              <a:t> </a:t>
            </a:r>
          </a:p>
        </p:txBody>
      </p:sp>
    </p:spTree>
    <p:extLst>
      <p:ext uri="{BB962C8B-B14F-4D97-AF65-F5344CB8AC3E}">
        <p14:creationId xmlns:p14="http://schemas.microsoft.com/office/powerpoint/2010/main" val="42025119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685800" y="3962400"/>
            <a:ext cx="7772400" cy="1438275"/>
          </a:xfrm>
        </p:spPr>
        <p:txBody>
          <a:bodyPr>
            <a:normAutofit fontScale="90000"/>
          </a:bodyPr>
          <a:lstStyle/>
          <a:p>
            <a:pPr eaLnBrk="1" hangingPunct="1"/>
            <a:r>
              <a:rPr lang="en-US" altLang="en-US" sz="3600" dirty="0" smtClean="0"/>
              <a:t/>
            </a:r>
            <a:br>
              <a:rPr lang="en-US" altLang="en-US" sz="3600" dirty="0" smtClean="0"/>
            </a:br>
            <a:r>
              <a:rPr lang="en-US" altLang="en-US" dirty="0" smtClean="0"/>
              <a:t>Florida Implementation of ESSA</a:t>
            </a:r>
            <a:r>
              <a:rPr lang="en-US" altLang="en-US" sz="3600" dirty="0" smtClean="0"/>
              <a:t/>
            </a:r>
            <a:br>
              <a:rPr lang="en-US" altLang="en-US" sz="3600" dirty="0" smtClean="0"/>
            </a:br>
            <a:endParaRPr lang="en-US" altLang="en-US" sz="3600" dirty="0"/>
          </a:p>
        </p:txBody>
      </p:sp>
      <p:sp>
        <p:nvSpPr>
          <p:cNvPr id="20484" name="Rectangle 1027"/>
          <p:cNvSpPr>
            <a:spLocks noGrp="1" noChangeArrowheads="1"/>
          </p:cNvSpPr>
          <p:nvPr>
            <p:ph type="body" idx="1"/>
          </p:nvPr>
        </p:nvSpPr>
        <p:spPr/>
        <p:txBody>
          <a:bodyPr>
            <a:normAutofit/>
          </a:bodyPr>
          <a:lstStyle/>
          <a:p>
            <a:pPr marL="457200" lvl="1" indent="0" eaLnBrk="1" hangingPunct="1">
              <a:lnSpc>
                <a:spcPct val="100000"/>
              </a:lnSpc>
              <a:buNone/>
            </a:pPr>
            <a:endParaRPr lang="en-US" altLang="en-US" sz="2000" dirty="0"/>
          </a:p>
          <a:p>
            <a:pPr eaLnBrk="1" hangingPunct="1">
              <a:lnSpc>
                <a:spcPct val="100000"/>
              </a:lnSpc>
              <a:buFont typeface="Times" charset="0"/>
              <a:buNone/>
            </a:pPr>
            <a:endParaRPr lang="en-US" altLang="en-US" sz="2400" dirty="0"/>
          </a:p>
        </p:txBody>
      </p:sp>
      <p:sp>
        <p:nvSpPr>
          <p:cNvPr id="20482" name="Slide Number Placeholder 1"/>
          <p:cNvSpPr>
            <a:spLocks noGrp="1"/>
          </p:cNvSpPr>
          <p:nvPr>
            <p:ph type="sldNum" sz="quarter" idx="12"/>
          </p:nvPr>
        </p:nvSpPr>
        <p:spPr>
          <a:noFill/>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nSpc>
                <a:spcPct val="100000"/>
              </a:lnSpc>
              <a:spcBef>
                <a:spcPct val="0"/>
              </a:spcBef>
              <a:buClrTx/>
              <a:buFontTx/>
              <a:buNone/>
            </a:pPr>
            <a:fld id="{0ED21F3E-6A6D-48E6-B8B4-5138425B11A0}" type="slidenum">
              <a:rPr lang="en-US" altLang="en-US" sz="1400" smtClean="0">
                <a:solidFill>
                  <a:srgbClr val="00386A"/>
                </a:solidFill>
                <a:latin typeface="Arial" charset="0"/>
              </a:rPr>
              <a:pPr>
                <a:lnSpc>
                  <a:spcPct val="100000"/>
                </a:lnSpc>
                <a:spcBef>
                  <a:spcPct val="0"/>
                </a:spcBef>
                <a:buClrTx/>
                <a:buFontTx/>
                <a:buNone/>
              </a:pPr>
              <a:t>39</a:t>
            </a:fld>
            <a:endParaRPr lang="en-US" altLang="en-US" sz="1400" dirty="0">
              <a:latin typeface="Arial" charset="0"/>
            </a:endParaRPr>
          </a:p>
        </p:txBody>
      </p:sp>
      <p:sp>
        <p:nvSpPr>
          <p:cNvPr id="20485" name="Slide Number Placeholder 3"/>
          <p:cNvSpPr txBox="1">
            <a:spLocks noGrp="1"/>
          </p:cNvSpPr>
          <p:nvPr/>
        </p:nvSpPr>
        <p:spPr bwMode="auto">
          <a:xfrm>
            <a:off x="7064375"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gn="r">
              <a:lnSpc>
                <a:spcPct val="100000"/>
              </a:lnSpc>
              <a:spcBef>
                <a:spcPct val="0"/>
              </a:spcBef>
              <a:buClrTx/>
              <a:buFontTx/>
              <a:buNone/>
            </a:pPr>
            <a:endParaRPr lang="en-US" altLang="en-US" sz="1400" dirty="0">
              <a:latin typeface="Arial" charset="0"/>
            </a:endParaRPr>
          </a:p>
        </p:txBody>
      </p:sp>
      <p:sp>
        <p:nvSpPr>
          <p:cNvPr id="2" name="TextBox 1"/>
          <p:cNvSpPr txBox="1"/>
          <p:nvPr/>
        </p:nvSpPr>
        <p:spPr>
          <a:xfrm>
            <a:off x="762000" y="5257800"/>
            <a:ext cx="7239000" cy="461665"/>
          </a:xfrm>
          <a:prstGeom prst="rect">
            <a:avLst/>
          </a:prstGeom>
          <a:noFill/>
        </p:spPr>
        <p:txBody>
          <a:bodyPr wrap="square" rtlCol="0">
            <a:spAutoFit/>
          </a:bodyPr>
          <a:lstStyle/>
          <a:p>
            <a:r>
              <a:rPr lang="en-US" sz="2400" dirty="0">
                <a:hlinkClick r:id="rId3"/>
              </a:rPr>
              <a:t>http://www.fldoe.org/academics/</a:t>
            </a:r>
            <a:r>
              <a:rPr lang="en-US" sz="2400" dirty="0" smtClean="0">
                <a:hlinkClick r:id="rId3"/>
              </a:rPr>
              <a:t>essa.stml</a:t>
            </a:r>
            <a:r>
              <a:rPr lang="en-US" sz="2400" dirty="0" smtClean="0"/>
              <a:t> </a:t>
            </a:r>
            <a:endParaRPr lang="en-US" sz="2400" dirty="0"/>
          </a:p>
        </p:txBody>
      </p:sp>
    </p:spTree>
    <p:extLst>
      <p:ext uri="{BB962C8B-B14F-4D97-AF65-F5344CB8AC3E}">
        <p14:creationId xmlns:p14="http://schemas.microsoft.com/office/powerpoint/2010/main" val="32994696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4800" y="152400"/>
            <a:ext cx="8839200" cy="1295400"/>
          </a:xfrm>
        </p:spPr>
        <p:txBody>
          <a:bodyPr/>
          <a:lstStyle/>
          <a:p>
            <a:r>
              <a:rPr lang="en-US" altLang="en-US" dirty="0"/>
              <a:t>Major Education and Mental Health Themes in 2016-17</a:t>
            </a:r>
          </a:p>
        </p:txBody>
      </p:sp>
      <p:sp>
        <p:nvSpPr>
          <p:cNvPr id="3" name="Content Placeholder 2"/>
          <p:cNvSpPr>
            <a:spLocks noGrp="1"/>
          </p:cNvSpPr>
          <p:nvPr>
            <p:ph idx="1"/>
          </p:nvPr>
        </p:nvSpPr>
        <p:spPr>
          <a:xfrm>
            <a:off x="228600" y="1524000"/>
            <a:ext cx="8915400" cy="5334000"/>
          </a:xfrm>
        </p:spPr>
        <p:txBody>
          <a:bodyPr/>
          <a:lstStyle/>
          <a:p>
            <a:pPr>
              <a:defRPr/>
            </a:pPr>
            <a:r>
              <a:rPr lang="en-US" dirty="0">
                <a:latin typeface="Times New Roman" pitchFamily="18" charset="0"/>
                <a:cs typeface="Times New Roman" pitchFamily="18" charset="0"/>
              </a:rPr>
              <a:t>Presidential and Congressional elections</a:t>
            </a:r>
          </a:p>
          <a:p>
            <a:pPr>
              <a:defRPr/>
            </a:pPr>
            <a:r>
              <a:rPr lang="en-US" dirty="0">
                <a:latin typeface="Times New Roman" pitchFamily="18" charset="0"/>
                <a:cs typeface="Times New Roman" pitchFamily="18" charset="0"/>
              </a:rPr>
              <a:t>Reauthorization of the Elementary and Secondary Education Act (ESEA-NCLB) as the Every Student Succeeds Act (ESSA)</a:t>
            </a:r>
          </a:p>
          <a:p>
            <a:pPr>
              <a:defRPr/>
            </a:pPr>
            <a:r>
              <a:rPr lang="en-US" dirty="0">
                <a:latin typeface="Times New Roman" pitchFamily="18" charset="0"/>
                <a:cs typeface="Times New Roman" pitchFamily="18" charset="0"/>
              </a:rPr>
              <a:t>Diploma Act (H.R. 495)</a:t>
            </a:r>
          </a:p>
          <a:p>
            <a:pPr>
              <a:defRPr/>
            </a:pPr>
            <a:r>
              <a:rPr lang="en-US" dirty="0">
                <a:latin typeface="Times New Roman" pitchFamily="18" charset="0"/>
                <a:cs typeface="Times New Roman" pitchFamily="18" charset="0"/>
              </a:rPr>
              <a:t>Safe Schools Improvement Act (S. 311)</a:t>
            </a:r>
          </a:p>
          <a:p>
            <a:pPr>
              <a:defRPr/>
            </a:pPr>
            <a:r>
              <a:rPr lang="en-US" dirty="0">
                <a:latin typeface="Times New Roman" pitchFamily="18" charset="0"/>
                <a:cs typeface="Times New Roman" pitchFamily="18" charset="0"/>
              </a:rPr>
              <a:t>Homeless Children and Youth Act 2015 (S. 256)</a:t>
            </a:r>
          </a:p>
          <a:p>
            <a:pPr>
              <a:defRPr/>
            </a:pPr>
            <a:r>
              <a:rPr lang="en-US" dirty="0">
                <a:latin typeface="Times New Roman" pitchFamily="18" charset="0"/>
                <a:cs typeface="Times New Roman" pitchFamily="18" charset="0"/>
              </a:rPr>
              <a:t>Mental Health in Schools Act (HR 1211)  </a:t>
            </a:r>
          </a:p>
          <a:p>
            <a:pPr>
              <a:defRPr/>
            </a:pPr>
            <a:r>
              <a:rPr lang="en-US" dirty="0">
                <a:latin typeface="Times New Roman" pitchFamily="18" charset="0"/>
                <a:cs typeface="Times New Roman" pitchFamily="18" charset="0"/>
              </a:rPr>
              <a:t>National School Psychology Week (Nov. 9-13)</a:t>
            </a:r>
          </a:p>
          <a:p>
            <a:pPr>
              <a:defRPr/>
            </a:pPr>
            <a:r>
              <a:rPr lang="en-US" dirty="0">
                <a:latin typeface="Times New Roman" pitchFamily="18" charset="0"/>
                <a:cs typeface="Times New Roman" pitchFamily="18" charset="0"/>
              </a:rPr>
              <a:t>The Patient Protection and Affordable Care Act</a:t>
            </a:r>
          </a:p>
          <a:p>
            <a:pPr>
              <a:defRPr/>
            </a:pPr>
            <a:endParaRPr lang="en-US" dirty="0">
              <a:latin typeface="Times New Roman" pitchFamily="18" charset="0"/>
              <a:cs typeface="Times New Roman" pitchFamily="18" charset="0"/>
            </a:endParaRPr>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24432484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p:txBody>
          <a:bodyPr>
            <a:normAutofit/>
          </a:bodyPr>
          <a:lstStyle/>
          <a:p>
            <a:r>
              <a:rPr lang="en-US" altLang="en-US" sz="3600" dirty="0" smtClean="0"/>
              <a:t>FL Public </a:t>
            </a:r>
            <a:r>
              <a:rPr lang="en-US" altLang="en-US" sz="3600" dirty="0"/>
              <a:t>Comments – </a:t>
            </a:r>
            <a:r>
              <a:rPr lang="en-US" altLang="en-US" sz="3600" dirty="0" smtClean="0"/>
              <a:t>July 2016 </a:t>
            </a:r>
            <a:endParaRPr lang="en-US" altLang="en-US" sz="3600" dirty="0"/>
          </a:p>
        </p:txBody>
      </p:sp>
      <p:sp>
        <p:nvSpPr>
          <p:cNvPr id="20484" name="Rectangle 1027"/>
          <p:cNvSpPr>
            <a:spLocks noGrp="1" noChangeArrowheads="1"/>
          </p:cNvSpPr>
          <p:nvPr>
            <p:ph idx="1"/>
          </p:nvPr>
        </p:nvSpPr>
        <p:spPr>
          <a:xfrm>
            <a:off x="457200" y="1295400"/>
            <a:ext cx="8229600" cy="5029200"/>
          </a:xfrm>
        </p:spPr>
        <p:txBody>
          <a:bodyPr>
            <a:normAutofit fontScale="77500" lnSpcReduction="20000"/>
          </a:bodyPr>
          <a:lstStyle/>
          <a:p>
            <a:pPr marL="400050">
              <a:buFont typeface="Wingdings" charset="2"/>
              <a:buChar char="§"/>
            </a:pPr>
            <a:r>
              <a:rPr lang="en-US" sz="3100" dirty="0" smtClean="0"/>
              <a:t>FDOE </a:t>
            </a:r>
            <a:r>
              <a:rPr lang="en-US" sz="3100" dirty="0"/>
              <a:t>reached out to at least 130 stakeholder </a:t>
            </a:r>
            <a:r>
              <a:rPr lang="en-US" sz="3100" dirty="0" smtClean="0"/>
              <a:t>groups; 912 individuals responded </a:t>
            </a:r>
            <a:r>
              <a:rPr lang="en-US" sz="3100" dirty="0"/>
              <a:t>to the </a:t>
            </a:r>
            <a:r>
              <a:rPr lang="en-US" sz="3100" dirty="0" smtClean="0"/>
              <a:t>survey.</a:t>
            </a:r>
          </a:p>
          <a:p>
            <a:pPr marL="400050">
              <a:buFont typeface="Wingdings" charset="2"/>
              <a:buChar char="§"/>
            </a:pPr>
            <a:r>
              <a:rPr lang="en-US" sz="3100" dirty="0" smtClean="0"/>
              <a:t>Most </a:t>
            </a:r>
            <a:r>
              <a:rPr lang="en-US" sz="3100" dirty="0"/>
              <a:t>respondents were in favor of </a:t>
            </a:r>
            <a:r>
              <a:rPr lang="en-US" sz="3100" dirty="0" smtClean="0"/>
              <a:t>ESSA </a:t>
            </a:r>
          </a:p>
          <a:p>
            <a:pPr marL="400050">
              <a:buFont typeface="Wingdings" charset="2"/>
              <a:buChar char="§"/>
            </a:pPr>
            <a:r>
              <a:rPr lang="en-US" sz="3100" dirty="0" smtClean="0"/>
              <a:t>Most </a:t>
            </a:r>
            <a:r>
              <a:rPr lang="en-US" sz="3100" dirty="0"/>
              <a:t>urged the use of school and community resources, continuing Florida practices, and providing accommodations in </a:t>
            </a:r>
            <a:r>
              <a:rPr lang="en-US" sz="3100" dirty="0" smtClean="0"/>
              <a:t>testing.</a:t>
            </a:r>
          </a:p>
          <a:p>
            <a:pPr marL="400050">
              <a:buFont typeface="Wingdings" charset="2"/>
              <a:buChar char="§"/>
            </a:pPr>
            <a:r>
              <a:rPr lang="en-US" sz="3100" dirty="0"/>
              <a:t>M</a:t>
            </a:r>
            <a:r>
              <a:rPr lang="en-US" sz="3100" dirty="0" smtClean="0"/>
              <a:t>ost </a:t>
            </a:r>
            <a:r>
              <a:rPr lang="en-US" sz="3100" dirty="0"/>
              <a:t>respondents were in favor of proportional distribution of district funds, rather than a competitive grant-based </a:t>
            </a:r>
            <a:r>
              <a:rPr lang="en-US" sz="3100" dirty="0" smtClean="0"/>
              <a:t>system</a:t>
            </a:r>
          </a:p>
          <a:p>
            <a:pPr marL="400050">
              <a:buFont typeface="Wingdings" charset="2"/>
              <a:buChar char="§"/>
            </a:pPr>
            <a:r>
              <a:rPr lang="en-US" sz="3100" dirty="0" smtClean="0"/>
              <a:t>Differed </a:t>
            </a:r>
            <a:r>
              <a:rPr lang="en-US" sz="3100" dirty="0"/>
              <a:t>on the use of state and locally developed tests compared to using national assessments. </a:t>
            </a:r>
            <a:r>
              <a:rPr lang="en-US" sz="3100" dirty="0" smtClean="0"/>
              <a:t>  </a:t>
            </a:r>
          </a:p>
          <a:p>
            <a:pPr marL="400050">
              <a:buFont typeface="Wingdings" charset="2"/>
              <a:buChar char="§"/>
            </a:pPr>
            <a:r>
              <a:rPr lang="en-US" sz="3100" dirty="0"/>
              <a:t>D</a:t>
            </a:r>
            <a:r>
              <a:rPr lang="en-US" sz="3100" dirty="0" smtClean="0"/>
              <a:t>iffered </a:t>
            </a:r>
            <a:r>
              <a:rPr lang="en-US" sz="3100" dirty="0"/>
              <a:t>on issues surrounding accountability and high-stakes testing. </a:t>
            </a:r>
            <a:endParaRPr lang="en-US" altLang="en-US" sz="3100" dirty="0"/>
          </a:p>
          <a:p>
            <a:pPr marL="400050">
              <a:buFont typeface="Wingdings" charset="2"/>
              <a:buChar char="§"/>
            </a:pPr>
            <a:r>
              <a:rPr lang="en-US" altLang="en-US" sz="3100" dirty="0" smtClean="0"/>
              <a:t>Comments and </a:t>
            </a:r>
            <a:r>
              <a:rPr lang="en-US" altLang="en-US" sz="3100" dirty="0"/>
              <a:t>summary report posted at </a:t>
            </a:r>
            <a:r>
              <a:rPr lang="en-US" altLang="en-US" sz="3100" dirty="0">
                <a:hlinkClick r:id="rId3"/>
              </a:rPr>
              <a:t>http://www.fldoe.org/academics/</a:t>
            </a:r>
            <a:r>
              <a:rPr lang="en-US" altLang="en-US" sz="3100" dirty="0" smtClean="0">
                <a:hlinkClick r:id="rId3"/>
              </a:rPr>
              <a:t>essa.stml</a:t>
            </a:r>
            <a:r>
              <a:rPr lang="en-US" altLang="en-US" sz="3100" dirty="0" smtClean="0"/>
              <a:t> </a:t>
            </a:r>
          </a:p>
          <a:p>
            <a:pPr marL="400050">
              <a:buFont typeface="Wingdings" charset="2"/>
              <a:buChar char="§"/>
            </a:pPr>
            <a:endParaRPr lang="en-US" altLang="en-US" sz="2400" dirty="0" smtClean="0"/>
          </a:p>
          <a:p>
            <a:pPr marL="400050">
              <a:buFont typeface="Wingdings" charset="2"/>
              <a:buChar char="§"/>
            </a:pPr>
            <a:endParaRPr lang="en-US" altLang="en-US" sz="2400" dirty="0"/>
          </a:p>
        </p:txBody>
      </p:sp>
      <p:sp>
        <p:nvSpPr>
          <p:cNvPr id="20482" name="Slide Number Placeholder 1"/>
          <p:cNvSpPr>
            <a:spLocks noGrp="1"/>
          </p:cNvSpPr>
          <p:nvPr>
            <p:ph type="sldNum" sz="quarter" idx="12"/>
          </p:nvPr>
        </p:nvSpPr>
        <p:spPr>
          <a:noFill/>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nSpc>
                <a:spcPct val="100000"/>
              </a:lnSpc>
              <a:spcBef>
                <a:spcPct val="0"/>
              </a:spcBef>
              <a:buClrTx/>
              <a:buFontTx/>
              <a:buNone/>
            </a:pPr>
            <a:fld id="{0ED21F3E-6A6D-48E6-B8B4-5138425B11A0}" type="slidenum">
              <a:rPr lang="en-US" altLang="en-US" sz="1400" smtClean="0">
                <a:solidFill>
                  <a:srgbClr val="00386A"/>
                </a:solidFill>
                <a:latin typeface="Arial" charset="0"/>
              </a:rPr>
              <a:pPr>
                <a:lnSpc>
                  <a:spcPct val="100000"/>
                </a:lnSpc>
                <a:spcBef>
                  <a:spcPct val="0"/>
                </a:spcBef>
                <a:buClrTx/>
                <a:buFontTx/>
                <a:buNone/>
              </a:pPr>
              <a:t>40</a:t>
            </a:fld>
            <a:endParaRPr lang="en-US" altLang="en-US" sz="1400" dirty="0">
              <a:latin typeface="Arial" charset="0"/>
            </a:endParaRPr>
          </a:p>
        </p:txBody>
      </p:sp>
      <p:sp>
        <p:nvSpPr>
          <p:cNvPr id="20485" name="Slide Number Placeholder 3"/>
          <p:cNvSpPr txBox="1">
            <a:spLocks noGrp="1"/>
          </p:cNvSpPr>
          <p:nvPr/>
        </p:nvSpPr>
        <p:spPr bwMode="auto">
          <a:xfrm>
            <a:off x="7064375"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gn="r">
              <a:lnSpc>
                <a:spcPct val="100000"/>
              </a:lnSpc>
              <a:spcBef>
                <a:spcPct val="0"/>
              </a:spcBef>
              <a:buClrTx/>
              <a:buFontTx/>
              <a:buNone/>
            </a:pPr>
            <a:endParaRPr lang="en-US" altLang="en-US" sz="1400" dirty="0">
              <a:latin typeface="Arial" charset="0"/>
            </a:endParaRPr>
          </a:p>
        </p:txBody>
      </p:sp>
    </p:spTree>
    <p:extLst>
      <p:ext uri="{BB962C8B-B14F-4D97-AF65-F5344CB8AC3E}">
        <p14:creationId xmlns:p14="http://schemas.microsoft.com/office/powerpoint/2010/main" val="31240763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2016-11-02 22.46.30.png"/>
          <p:cNvPicPr>
            <a:picLocks noGrp="1" noChangeAspect="1"/>
          </p:cNvPicPr>
          <p:nvPr>
            <p:ph idx="1"/>
          </p:nvPr>
        </p:nvPicPr>
        <p:blipFill>
          <a:blip r:embed="rId2">
            <a:extLst>
              <a:ext uri="{28A0092B-C50C-407E-A947-70E740481C1C}">
                <a14:useLocalDpi xmlns:a14="http://schemas.microsoft.com/office/drawing/2010/main" val="0"/>
              </a:ext>
            </a:extLst>
          </a:blip>
          <a:srcRect l="5045" r="5045"/>
          <a:stretch>
            <a:fillRect/>
          </a:stretch>
        </p:blipFill>
        <p:spPr>
          <a:xfrm>
            <a:off x="457200" y="533400"/>
            <a:ext cx="8229600" cy="5592763"/>
          </a:xfrm>
        </p:spPr>
      </p:pic>
    </p:spTree>
    <p:extLst>
      <p:ext uri="{BB962C8B-B14F-4D97-AF65-F5344CB8AC3E}">
        <p14:creationId xmlns:p14="http://schemas.microsoft.com/office/powerpoint/2010/main" val="34484321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p:txBody>
          <a:bodyPr>
            <a:normAutofit/>
          </a:bodyPr>
          <a:lstStyle/>
          <a:p>
            <a:pPr eaLnBrk="1" hangingPunct="1"/>
            <a:r>
              <a:rPr lang="en-US" altLang="en-US" sz="3600" dirty="0" smtClean="0"/>
              <a:t>ESSA Update – </a:t>
            </a:r>
            <a:r>
              <a:rPr lang="en-US" altLang="en-US" sz="3200" dirty="0" smtClean="0"/>
              <a:t>DPS: 2016-147, Oct. 23, 2016</a:t>
            </a:r>
            <a:endParaRPr lang="en-US" altLang="en-US" sz="3200" dirty="0"/>
          </a:p>
        </p:txBody>
      </p:sp>
      <p:sp>
        <p:nvSpPr>
          <p:cNvPr id="20484" name="Rectangle 1027"/>
          <p:cNvSpPr>
            <a:spLocks noGrp="1" noChangeArrowheads="1"/>
          </p:cNvSpPr>
          <p:nvPr>
            <p:ph idx="1"/>
          </p:nvPr>
        </p:nvSpPr>
        <p:spPr>
          <a:xfrm>
            <a:off x="457200" y="1219200"/>
            <a:ext cx="8229600" cy="5334000"/>
          </a:xfrm>
        </p:spPr>
        <p:txBody>
          <a:bodyPr>
            <a:normAutofit lnSpcReduction="10000"/>
          </a:bodyPr>
          <a:lstStyle/>
          <a:p>
            <a:pPr marL="400050">
              <a:buFont typeface="Wingdings" charset="2"/>
              <a:buChar char="§"/>
            </a:pPr>
            <a:r>
              <a:rPr lang="en-US" altLang="en-US" sz="2400" dirty="0" smtClean="0"/>
              <a:t>Regulations should be finalized soon </a:t>
            </a:r>
            <a:r>
              <a:rPr lang="nl-NL" altLang="en-US" sz="2400" dirty="0">
                <a:hlinkClick r:id="rId3"/>
              </a:rPr>
              <a:t>https://www.gpo.gov/fdsys/pkg/FR-2016-05-31/pdf/2016-12451.</a:t>
            </a:r>
            <a:r>
              <a:rPr lang="nl-NL" altLang="en-US" sz="2400" dirty="0" smtClean="0">
                <a:hlinkClick r:id="rId3"/>
              </a:rPr>
              <a:t>pdf</a:t>
            </a:r>
            <a:r>
              <a:rPr lang="nl-NL" altLang="en-US" sz="2400" dirty="0" smtClean="0"/>
              <a:t> </a:t>
            </a:r>
          </a:p>
          <a:p>
            <a:pPr marL="400050">
              <a:buFont typeface="Wingdings" charset="2"/>
              <a:buChar char="§"/>
            </a:pPr>
            <a:r>
              <a:rPr lang="en-US" altLang="en-US" sz="2400" dirty="0"/>
              <a:t>Commissioner Stewart’s response to draft Regulations </a:t>
            </a:r>
            <a:r>
              <a:rPr lang="en-US" altLang="en-US" sz="2400" dirty="0">
                <a:hlinkClick r:id="rId4"/>
              </a:rPr>
              <a:t>http://www.fldoe.org/core/fileparse.php/14196/urlt/FDOEResponseUSDOE.pdf</a:t>
            </a:r>
            <a:r>
              <a:rPr lang="en-US" altLang="en-US" sz="2400" dirty="0"/>
              <a:t> </a:t>
            </a:r>
            <a:endParaRPr lang="en-US" altLang="en-US" sz="2400" dirty="0" smtClean="0"/>
          </a:p>
          <a:p>
            <a:pPr marL="400050">
              <a:buFont typeface="Wingdings" charset="2"/>
              <a:buChar char="§"/>
            </a:pPr>
            <a:r>
              <a:rPr lang="en-US" altLang="en-US" sz="2400" dirty="0" smtClean="0"/>
              <a:t>Draft of state plan will be posted for at least 30 days prior to submission for additional public comment </a:t>
            </a:r>
          </a:p>
          <a:p>
            <a:pPr marL="400050">
              <a:buFont typeface="Wingdings" charset="2"/>
              <a:buChar char="§"/>
            </a:pPr>
            <a:r>
              <a:rPr lang="en-US" altLang="en-US" sz="2400" dirty="0" smtClean="0"/>
              <a:t>State plan due in either March  or July of 2017</a:t>
            </a:r>
          </a:p>
          <a:p>
            <a:pPr marL="400050">
              <a:buFont typeface="Wingdings" charset="2"/>
              <a:buChar char="§"/>
            </a:pPr>
            <a:r>
              <a:rPr lang="en-US" altLang="en-US" sz="2400" dirty="0" smtClean="0"/>
              <a:t>2017</a:t>
            </a:r>
            <a:r>
              <a:rPr lang="en-US" altLang="en-US" sz="2400" dirty="0"/>
              <a:t>-</a:t>
            </a:r>
            <a:r>
              <a:rPr lang="en-US" altLang="en-US" sz="2400" dirty="0" smtClean="0"/>
              <a:t>18 School Year – ESSA effective for grant programs, assessments, &amp; accountability systems</a:t>
            </a:r>
          </a:p>
          <a:p>
            <a:pPr marL="400050">
              <a:buFont typeface="Wingdings" charset="2"/>
              <a:buChar char="§"/>
            </a:pPr>
            <a:r>
              <a:rPr lang="en-US" altLang="en-US" sz="2400" dirty="0"/>
              <a:t>2017-18 School Year – </a:t>
            </a:r>
            <a:r>
              <a:rPr lang="en-US" altLang="en-US" sz="2400" dirty="0" smtClean="0"/>
              <a:t>Identify schools for comprehensive </a:t>
            </a:r>
            <a:r>
              <a:rPr lang="en-US" altLang="en-US" sz="2400" dirty="0"/>
              <a:t>i</a:t>
            </a:r>
            <a:r>
              <a:rPr lang="en-US" altLang="en-US" sz="2400" dirty="0" smtClean="0"/>
              <a:t>ntervention</a:t>
            </a:r>
          </a:p>
          <a:p>
            <a:pPr marL="400050">
              <a:buFont typeface="Wingdings" charset="2"/>
              <a:buChar char="§"/>
            </a:pPr>
            <a:r>
              <a:rPr lang="en-US" altLang="en-US" sz="2400" dirty="0" smtClean="0"/>
              <a:t>Full implementation by </a:t>
            </a:r>
            <a:r>
              <a:rPr lang="en-US" altLang="en-US" sz="2400" dirty="0"/>
              <a:t>the 2018-19 school year </a:t>
            </a:r>
            <a:endParaRPr lang="en-US" altLang="en-US" sz="2400" dirty="0" smtClean="0"/>
          </a:p>
          <a:p>
            <a:pPr marL="400050">
              <a:buFont typeface="Wingdings" charset="2"/>
              <a:buChar char="§"/>
            </a:pPr>
            <a:endParaRPr lang="en-US" altLang="en-US" sz="2400" dirty="0"/>
          </a:p>
        </p:txBody>
      </p:sp>
      <p:sp>
        <p:nvSpPr>
          <p:cNvPr id="20482" name="Slide Number Placeholder 1"/>
          <p:cNvSpPr>
            <a:spLocks noGrp="1"/>
          </p:cNvSpPr>
          <p:nvPr>
            <p:ph type="sldNum" sz="quarter" idx="12"/>
          </p:nvPr>
        </p:nvSpPr>
        <p:spPr>
          <a:noFill/>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nSpc>
                <a:spcPct val="100000"/>
              </a:lnSpc>
              <a:spcBef>
                <a:spcPct val="0"/>
              </a:spcBef>
              <a:buClrTx/>
              <a:buFontTx/>
              <a:buNone/>
            </a:pPr>
            <a:fld id="{0ED21F3E-6A6D-48E6-B8B4-5138425B11A0}" type="slidenum">
              <a:rPr lang="en-US" altLang="en-US" sz="1400" smtClean="0">
                <a:solidFill>
                  <a:srgbClr val="00386A"/>
                </a:solidFill>
                <a:latin typeface="Arial" charset="0"/>
              </a:rPr>
              <a:pPr>
                <a:lnSpc>
                  <a:spcPct val="100000"/>
                </a:lnSpc>
                <a:spcBef>
                  <a:spcPct val="0"/>
                </a:spcBef>
                <a:buClrTx/>
                <a:buFontTx/>
                <a:buNone/>
              </a:pPr>
              <a:t>42</a:t>
            </a:fld>
            <a:endParaRPr lang="en-US" altLang="en-US" sz="1400" dirty="0">
              <a:latin typeface="Arial" charset="0"/>
            </a:endParaRPr>
          </a:p>
        </p:txBody>
      </p:sp>
      <p:sp>
        <p:nvSpPr>
          <p:cNvPr id="20485" name="Slide Number Placeholder 3"/>
          <p:cNvSpPr txBox="1">
            <a:spLocks noGrp="1"/>
          </p:cNvSpPr>
          <p:nvPr/>
        </p:nvSpPr>
        <p:spPr bwMode="auto">
          <a:xfrm>
            <a:off x="7064375"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buClr>
                <a:schemeClr val="tx1"/>
              </a:buClr>
              <a:buFont typeface="Times" charset="0"/>
              <a:buChar char="•"/>
              <a:defRPr sz="3200">
                <a:solidFill>
                  <a:schemeClr val="tx1"/>
                </a:solidFill>
                <a:latin typeface="Tahoma" charset="0"/>
                <a:ea typeface="ＭＳ Ｐゴシック" pitchFamily="34" charset="-128"/>
              </a:defRPr>
            </a:lvl1pPr>
            <a:lvl2pPr marL="742950" indent="-285750">
              <a:lnSpc>
                <a:spcPct val="110000"/>
              </a:lnSpc>
              <a:spcBef>
                <a:spcPct val="20000"/>
              </a:spcBef>
              <a:buClr>
                <a:schemeClr val="tx1"/>
              </a:buClr>
              <a:buChar char="»"/>
              <a:defRPr sz="2800">
                <a:solidFill>
                  <a:schemeClr val="tx1"/>
                </a:solidFill>
                <a:latin typeface="Tahoma" charset="0"/>
                <a:ea typeface="ＭＳ Ｐゴシック" pitchFamily="34" charset="-128"/>
              </a:defRPr>
            </a:lvl2pPr>
            <a:lvl3pPr marL="1143000" indent="-228600">
              <a:lnSpc>
                <a:spcPct val="110000"/>
              </a:lnSpc>
              <a:spcBef>
                <a:spcPct val="20000"/>
              </a:spcBef>
              <a:buChar char="•"/>
              <a:defRPr sz="2400">
                <a:solidFill>
                  <a:schemeClr val="tx1"/>
                </a:solidFill>
                <a:latin typeface="Tahoma" charset="0"/>
                <a:ea typeface="ＭＳ Ｐゴシック" pitchFamily="34" charset="-128"/>
              </a:defRPr>
            </a:lvl3pPr>
            <a:lvl4pPr marL="1600200" indent="-228600">
              <a:lnSpc>
                <a:spcPct val="110000"/>
              </a:lnSpc>
              <a:spcBef>
                <a:spcPct val="20000"/>
              </a:spcBef>
              <a:buChar char="–"/>
              <a:defRPr sz="2000">
                <a:solidFill>
                  <a:schemeClr val="tx1"/>
                </a:solidFill>
                <a:latin typeface="Tahoma" charset="0"/>
                <a:ea typeface="ＭＳ Ｐゴシック" pitchFamily="34" charset="-128"/>
              </a:defRPr>
            </a:lvl4pPr>
            <a:lvl5pPr marL="2057400" indent="-228600">
              <a:lnSpc>
                <a:spcPct val="110000"/>
              </a:lnSpc>
              <a:spcBef>
                <a:spcPct val="20000"/>
              </a:spcBef>
              <a:buChar char="»"/>
              <a:defRPr>
                <a:solidFill>
                  <a:schemeClr val="tx1"/>
                </a:solidFill>
                <a:latin typeface="Tahoma" charset="0"/>
                <a:ea typeface="ＭＳ Ｐゴシック" pitchFamily="34" charset="-128"/>
              </a:defRPr>
            </a:lvl5pPr>
            <a:lvl6pPr marL="25146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6pPr>
            <a:lvl7pPr marL="29718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7pPr>
            <a:lvl8pPr marL="34290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8pPr>
            <a:lvl9pPr marL="3886200" indent="-228600" eaLnBrk="0" fontAlgn="base" hangingPunct="0">
              <a:lnSpc>
                <a:spcPct val="110000"/>
              </a:lnSpc>
              <a:spcBef>
                <a:spcPct val="20000"/>
              </a:spcBef>
              <a:spcAft>
                <a:spcPct val="0"/>
              </a:spcAft>
              <a:buChar char="»"/>
              <a:defRPr>
                <a:solidFill>
                  <a:schemeClr val="tx1"/>
                </a:solidFill>
                <a:latin typeface="Tahoma" charset="0"/>
                <a:ea typeface="ＭＳ Ｐゴシック" pitchFamily="34" charset="-128"/>
              </a:defRPr>
            </a:lvl9pPr>
          </a:lstStyle>
          <a:p>
            <a:pPr algn="r">
              <a:lnSpc>
                <a:spcPct val="100000"/>
              </a:lnSpc>
              <a:spcBef>
                <a:spcPct val="0"/>
              </a:spcBef>
              <a:buClrTx/>
              <a:buFontTx/>
              <a:buNone/>
            </a:pPr>
            <a:endParaRPr lang="en-US" altLang="en-US" sz="1400" dirty="0">
              <a:latin typeface="Arial" charset="0"/>
            </a:endParaRPr>
          </a:p>
        </p:txBody>
      </p:sp>
    </p:spTree>
    <p:extLst>
      <p:ext uri="{BB962C8B-B14F-4D97-AF65-F5344CB8AC3E}">
        <p14:creationId xmlns:p14="http://schemas.microsoft.com/office/powerpoint/2010/main" val="4019270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1828800"/>
          </a:xfrm>
        </p:spPr>
        <p:txBody>
          <a:bodyPr/>
          <a:lstStyle/>
          <a:p>
            <a:pPr algn="ctr"/>
            <a:r>
              <a:rPr lang="en-US" altLang="en-US" sz="3200" dirty="0">
                <a:latin typeface="Times New Roman" panose="02020603050405020304" pitchFamily="18" charset="0"/>
                <a:cs typeface="Times New Roman" panose="02020603050405020304" pitchFamily="18" charset="0"/>
              </a:rPr>
              <a:t>Reauthorization of the Elementary and Secondary Education Act (ESEA – NCLB - ESSA)</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a:p>
        </p:txBody>
      </p:sp>
      <p:sp>
        <p:nvSpPr>
          <p:cNvPr id="52227" name="Content Placeholder 2"/>
          <p:cNvSpPr>
            <a:spLocks noGrp="1"/>
          </p:cNvSpPr>
          <p:nvPr>
            <p:ph idx="1"/>
          </p:nvPr>
        </p:nvSpPr>
        <p:spPr>
          <a:xfrm>
            <a:off x="152400" y="1371600"/>
            <a:ext cx="8915400" cy="5334000"/>
          </a:xfrm>
        </p:spPr>
        <p:txBody>
          <a:bodyPr/>
          <a:lstStyle/>
          <a:p>
            <a:r>
              <a:rPr lang="en-US" altLang="en-US" dirty="0">
                <a:latin typeface="Times New Roman" panose="02020603050405020304" pitchFamily="18" charset="0"/>
                <a:cs typeface="Times New Roman" panose="02020603050405020304" pitchFamily="18" charset="0"/>
              </a:rPr>
              <a:t>Seven years overdue (scheduled for 2008)</a:t>
            </a:r>
          </a:p>
          <a:p>
            <a:r>
              <a:rPr lang="en-US" altLang="en-US" dirty="0">
                <a:latin typeface="Times New Roman" panose="02020603050405020304" pitchFamily="18" charset="0"/>
                <a:cs typeface="Times New Roman" panose="02020603050405020304" pitchFamily="18" charset="0"/>
              </a:rPr>
              <a:t>Attempts to pass a reauthorized bill were made in the 112</a:t>
            </a:r>
            <a:r>
              <a:rPr lang="en-US" altLang="en-US"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Congress </a:t>
            </a:r>
          </a:p>
          <a:p>
            <a:r>
              <a:rPr lang="en-US" altLang="en-US" dirty="0">
                <a:latin typeface="Times New Roman" panose="02020603050405020304" pitchFamily="18" charset="0"/>
                <a:cs typeface="Times New Roman" panose="02020603050405020304" pitchFamily="18" charset="0"/>
              </a:rPr>
              <a:t>Little progress was made in the 113</a:t>
            </a:r>
            <a:r>
              <a:rPr lang="en-US" altLang="en-US" baseline="30000" dirty="0">
                <a:latin typeface="Times New Roman" panose="02020603050405020304" pitchFamily="18" charset="0"/>
                <a:cs typeface="Times New Roman" panose="02020603050405020304" pitchFamily="18" charset="0"/>
              </a:rPr>
              <a:t>th</a:t>
            </a:r>
            <a:r>
              <a:rPr lang="en-US" altLang="en-US" dirty="0">
                <a:latin typeface="Times New Roman" panose="02020603050405020304" pitchFamily="18" charset="0"/>
                <a:cs typeface="Times New Roman" panose="02020603050405020304" pitchFamily="18" charset="0"/>
              </a:rPr>
              <a:t> Congress (January 2013-January 2015). Finally signed into law Dec., 2015. </a:t>
            </a:r>
          </a:p>
          <a:p>
            <a:r>
              <a:rPr lang="en-US" altLang="en-US" dirty="0">
                <a:latin typeface="Times New Roman" panose="02020603050405020304" pitchFamily="18" charset="0"/>
                <a:cs typeface="Times New Roman" panose="02020603050405020304" pitchFamily="18" charset="0"/>
              </a:rPr>
              <a:t>NASP has helped to ensure, among other things, that the role of the school psychologist is explicitly mentioned in law </a:t>
            </a:r>
          </a:p>
          <a:p>
            <a:r>
              <a:rPr lang="en-US" altLang="en-US" dirty="0">
                <a:latin typeface="Times New Roman" panose="02020603050405020304" pitchFamily="18" charset="0"/>
                <a:cs typeface="Times New Roman" panose="02020603050405020304" pitchFamily="18" charset="0"/>
              </a:rPr>
              <a:t>Voices of individual school psychologists are vital to building support within Congress for any necessary regulatory changes</a:t>
            </a:r>
          </a:p>
        </p:txBody>
      </p:sp>
    </p:spTree>
    <p:extLst>
      <p:ext uri="{BB962C8B-B14F-4D97-AF65-F5344CB8AC3E}">
        <p14:creationId xmlns:p14="http://schemas.microsoft.com/office/powerpoint/2010/main" val="40550971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1295400"/>
          </a:xfrm>
        </p:spPr>
        <p:txBody>
          <a:bodyPr/>
          <a:lstStyle/>
          <a:p>
            <a:pPr algn="ctr"/>
            <a:r>
              <a:rPr lang="en-US" altLang="en-US" dirty="0"/>
              <a:t>What is ESEA (now ESSA)?</a:t>
            </a:r>
          </a:p>
        </p:txBody>
      </p:sp>
      <p:sp>
        <p:nvSpPr>
          <p:cNvPr id="53251" name="Content Placeholder 2"/>
          <p:cNvSpPr>
            <a:spLocks noGrp="1"/>
          </p:cNvSpPr>
          <p:nvPr>
            <p:ph idx="1"/>
          </p:nvPr>
        </p:nvSpPr>
        <p:spPr>
          <a:xfrm>
            <a:off x="52388" y="1428750"/>
            <a:ext cx="9109075" cy="5440363"/>
          </a:xfrm>
        </p:spPr>
        <p:txBody>
          <a:bodyPr/>
          <a:lstStyle/>
          <a:p>
            <a:r>
              <a:rPr lang="en-US" altLang="en-US" sz="1800" dirty="0"/>
              <a:t>The largest source of federal spending on primary and secondary education. </a:t>
            </a:r>
          </a:p>
          <a:p>
            <a:r>
              <a:rPr lang="en-US" altLang="en-US" sz="1800" dirty="0"/>
              <a:t>President Johnson originally signed ESEA into law in 1965 to represent the federal government's new commitment to equal and quality education for all. </a:t>
            </a:r>
          </a:p>
          <a:p>
            <a:r>
              <a:rPr lang="en-US" altLang="en-US" sz="1800" dirty="0"/>
              <a:t>ESEA emphasized equal access to education for all students and additional resources for vulnerable students. </a:t>
            </a:r>
          </a:p>
          <a:p>
            <a:r>
              <a:rPr lang="en-US" altLang="en-US" sz="1800" dirty="0"/>
              <a:t>Encouraged high standards for academic achievement from students, teachers, administrators, and parents, and demanded accountability from schools. </a:t>
            </a:r>
          </a:p>
          <a:p>
            <a:r>
              <a:rPr lang="en-US" altLang="en-US" sz="1800" dirty="0"/>
              <a:t>ESEA offered grants to underserved districts, federal grants for textbooks and special education centers, as well as scholarships for low-income college students.</a:t>
            </a:r>
          </a:p>
          <a:p>
            <a:r>
              <a:rPr lang="en-US" altLang="en-US" sz="1800" dirty="0"/>
              <a:t>ESEA was designed to ensure that the federal government would continue to invest in education; students, teachers, and administrators would remain committed to equal and quality education; and that achievement gaps would continue to close.</a:t>
            </a:r>
          </a:p>
        </p:txBody>
      </p:sp>
    </p:spTree>
    <p:extLst>
      <p:ext uri="{BB962C8B-B14F-4D97-AF65-F5344CB8AC3E}">
        <p14:creationId xmlns:p14="http://schemas.microsoft.com/office/powerpoint/2010/main" val="2567133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a:r>
              <a:rPr lang="en-US" altLang="en-US" dirty="0"/>
              <a:t>What was NCLB?</a:t>
            </a:r>
          </a:p>
        </p:txBody>
      </p:sp>
      <p:sp>
        <p:nvSpPr>
          <p:cNvPr id="3" name="Content Placeholder 2"/>
          <p:cNvSpPr>
            <a:spLocks noGrp="1"/>
          </p:cNvSpPr>
          <p:nvPr>
            <p:ph idx="1"/>
          </p:nvPr>
        </p:nvSpPr>
        <p:spPr>
          <a:xfrm>
            <a:off x="228600" y="1600200"/>
            <a:ext cx="8915400" cy="5257800"/>
          </a:xfrm>
        </p:spPr>
        <p:txBody>
          <a:bodyPr/>
          <a:lstStyle/>
          <a:p>
            <a:pPr>
              <a:defRPr/>
            </a:pPr>
            <a:r>
              <a:rPr lang="en-US" sz="2000" dirty="0"/>
              <a:t>NCLB was signed into law by President George W. Bush in 2001. It changed the philosophy of education in the US! </a:t>
            </a:r>
          </a:p>
          <a:p>
            <a:pPr>
              <a:defRPr/>
            </a:pPr>
            <a:r>
              <a:rPr lang="en-US" sz="2000" dirty="0"/>
              <a:t>It was the reauthorization of ESEA and included Title I. </a:t>
            </a:r>
          </a:p>
          <a:p>
            <a:pPr>
              <a:defRPr/>
            </a:pPr>
            <a:r>
              <a:rPr lang="en-US" sz="2000" dirty="0"/>
              <a:t>NCLB exposed achievement gaps and created a national dialogue on the importance of closing them. </a:t>
            </a:r>
          </a:p>
          <a:p>
            <a:pPr>
              <a:defRPr/>
            </a:pPr>
            <a:r>
              <a:rPr lang="en-US" sz="2000" dirty="0"/>
              <a:t>It promoted accountability for all children to succeed and required transparency. </a:t>
            </a:r>
          </a:p>
          <a:p>
            <a:pPr>
              <a:defRPr/>
            </a:pPr>
            <a:r>
              <a:rPr lang="en-US" sz="2000" dirty="0"/>
              <a:t>It emphasized punishing failure over rewarding success.</a:t>
            </a:r>
          </a:p>
          <a:p>
            <a:pPr>
              <a:defRPr/>
            </a:pPr>
            <a:r>
              <a:rPr lang="en-US" sz="2000" dirty="0"/>
              <a:t>It focused on test scores rather than growth, and created one-size-fits-all interventions for schools. </a:t>
            </a:r>
          </a:p>
          <a:p>
            <a:pPr>
              <a:defRPr/>
            </a:pPr>
            <a:r>
              <a:rPr lang="en-US" sz="2000" dirty="0"/>
              <a:t>In 2012 the Obama Administration offered some flexibility to states under the law, but states had to prove that they were adopting and implementing components from NCLB and had to continue to be transparent about their progress.</a:t>
            </a:r>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581568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152400"/>
            <a:ext cx="8763000" cy="1066800"/>
          </a:xfrm>
        </p:spPr>
        <p:txBody>
          <a:bodyPr/>
          <a:lstStyle/>
          <a:p>
            <a:pPr eaLnBrk="1" hangingPunct="1"/>
            <a:r>
              <a:rPr lang="en-US" altLang="en-US" sz="3600" b="1" dirty="0"/>
              <a:t>NASP NCLB Reauthorization Principles</a:t>
            </a:r>
            <a:r>
              <a:rPr lang="en-US" altLang="en-US" sz="4000" dirty="0"/>
              <a:t> </a:t>
            </a:r>
          </a:p>
        </p:txBody>
      </p:sp>
      <p:sp>
        <p:nvSpPr>
          <p:cNvPr id="55299" name="Rectangle 3"/>
          <p:cNvSpPr>
            <a:spLocks noGrp="1" noChangeArrowheads="1"/>
          </p:cNvSpPr>
          <p:nvPr>
            <p:ph type="body" idx="1"/>
          </p:nvPr>
        </p:nvSpPr>
        <p:spPr>
          <a:xfrm>
            <a:off x="152400" y="1600200"/>
            <a:ext cx="8763000" cy="5029200"/>
          </a:xfrm>
        </p:spPr>
        <p:txBody>
          <a:bodyPr/>
          <a:lstStyle/>
          <a:p>
            <a:pPr eaLnBrk="1" hangingPunct="1"/>
            <a:r>
              <a:rPr lang="en-US" altLang="en-US" dirty="0"/>
              <a:t>1. Student health and well-being are integral to student success. </a:t>
            </a:r>
          </a:p>
          <a:p>
            <a:pPr eaLnBrk="1" hangingPunct="1"/>
            <a:r>
              <a:rPr lang="en-US" altLang="en-US" dirty="0"/>
              <a:t>2. School mental health services promote academic and social emotional success for all children. </a:t>
            </a:r>
          </a:p>
          <a:p>
            <a:pPr eaLnBrk="1" hangingPunct="1"/>
            <a:r>
              <a:rPr lang="en-US" altLang="en-US" dirty="0"/>
              <a:t>3. Student outcome measures must extend beyond literacy and numeracy to encompass factors such as student health and well-being, school climate, and school safety. </a:t>
            </a:r>
          </a:p>
        </p:txBody>
      </p:sp>
    </p:spTree>
    <p:extLst>
      <p:ext uri="{BB962C8B-B14F-4D97-AF65-F5344CB8AC3E}">
        <p14:creationId xmlns:p14="http://schemas.microsoft.com/office/powerpoint/2010/main" val="3329935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152400"/>
            <a:ext cx="8763000" cy="1066800"/>
          </a:xfrm>
        </p:spPr>
        <p:txBody>
          <a:bodyPr/>
          <a:lstStyle/>
          <a:p>
            <a:pPr eaLnBrk="1" hangingPunct="1"/>
            <a:r>
              <a:rPr lang="en-US" altLang="en-US" sz="3600" b="1" dirty="0"/>
              <a:t>NASP NCLB Reauthorization Principles</a:t>
            </a:r>
            <a:r>
              <a:rPr lang="en-US" altLang="en-US" sz="4000" dirty="0"/>
              <a:t> </a:t>
            </a:r>
          </a:p>
        </p:txBody>
      </p:sp>
      <p:sp>
        <p:nvSpPr>
          <p:cNvPr id="56323" name="Rectangle 3"/>
          <p:cNvSpPr>
            <a:spLocks noGrp="1" noChangeArrowheads="1"/>
          </p:cNvSpPr>
          <p:nvPr>
            <p:ph type="body" idx="1"/>
          </p:nvPr>
        </p:nvSpPr>
        <p:spPr>
          <a:xfrm>
            <a:off x="152400" y="1676400"/>
            <a:ext cx="8991600" cy="5181600"/>
          </a:xfrm>
        </p:spPr>
        <p:txBody>
          <a:bodyPr/>
          <a:lstStyle/>
          <a:p>
            <a:pPr eaLnBrk="1" hangingPunct="1">
              <a:lnSpc>
                <a:spcPct val="90000"/>
              </a:lnSpc>
            </a:pPr>
            <a:r>
              <a:rPr lang="en-US" altLang="en-US" dirty="0"/>
              <a:t>4. Accountability systems should reflect a comprehensive picture of students’ and schools’ performances. </a:t>
            </a:r>
          </a:p>
          <a:p>
            <a:pPr eaLnBrk="1" hangingPunct="1">
              <a:lnSpc>
                <a:spcPct val="90000"/>
              </a:lnSpc>
            </a:pPr>
            <a:r>
              <a:rPr lang="en-US" altLang="en-US" dirty="0"/>
              <a:t>5. School personnel need to deepen their knowledge of and expertise in research-based practices that help students overcome barriers to learning. </a:t>
            </a:r>
          </a:p>
          <a:p>
            <a:pPr eaLnBrk="1" hangingPunct="1">
              <a:lnSpc>
                <a:spcPct val="90000"/>
              </a:lnSpc>
            </a:pPr>
            <a:r>
              <a:rPr lang="en-US" altLang="en-US" dirty="0"/>
              <a:t>6. Common elements of IDEA and NCLB need to be explicitly linked to each other in both policy and practice. </a:t>
            </a:r>
          </a:p>
          <a:p>
            <a:pPr eaLnBrk="1" hangingPunct="1">
              <a:lnSpc>
                <a:spcPct val="90000"/>
              </a:lnSpc>
            </a:pPr>
            <a:r>
              <a:rPr lang="en-US" altLang="en-US" dirty="0"/>
              <a:t>7. The President and Congress need to increase authorized ESEA/NCLB funding levels.</a:t>
            </a:r>
          </a:p>
        </p:txBody>
      </p:sp>
    </p:spTree>
    <p:extLst>
      <p:ext uri="{BB962C8B-B14F-4D97-AF65-F5344CB8AC3E}">
        <p14:creationId xmlns:p14="http://schemas.microsoft.com/office/powerpoint/2010/main" val="18797266"/>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3119</Words>
  <Application>Microsoft Macintosh PowerPoint</Application>
  <PresentationFormat>On-screen Show (4:3)</PresentationFormat>
  <Paragraphs>280</Paragraphs>
  <Slides>42</Slides>
  <Notes>17</Notes>
  <HiddenSlides>3</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Office Theme</vt:lpstr>
      <vt:lpstr>Damask</vt:lpstr>
      <vt:lpstr>Level</vt:lpstr>
      <vt:lpstr>Every Student Succeeds Act (ESSA)</vt:lpstr>
      <vt:lpstr>Current Opportunities</vt:lpstr>
      <vt:lpstr>Major Public Policy Issues in Education</vt:lpstr>
      <vt:lpstr>Major Education and Mental Health Themes in 2016-17</vt:lpstr>
      <vt:lpstr>Reauthorization of the Elementary and Secondary Education Act (ESEA – NCLB - ESSA) </vt:lpstr>
      <vt:lpstr>What is ESEA (now ESSA)?</vt:lpstr>
      <vt:lpstr>What was NCLB?</vt:lpstr>
      <vt:lpstr>NASP NCLB Reauthorization Principles </vt:lpstr>
      <vt:lpstr>NASP NCLB Reauthorization Principles </vt:lpstr>
      <vt:lpstr>ESEA – NASP Recommendations to Congress</vt:lpstr>
      <vt:lpstr>Every Student Succeeds Act (ESSA)</vt:lpstr>
      <vt:lpstr>ESSA State Plan</vt:lpstr>
      <vt:lpstr>Adelman and Taylor’s Concerns</vt:lpstr>
      <vt:lpstr>The Every Student Succeeds Act: Opportunities for School Psychology </vt:lpstr>
      <vt:lpstr>ESSA Offers New Opportunities</vt:lpstr>
      <vt:lpstr>Key ESSA Definition: Specialized Instructional Support Personnel (SISP) </vt:lpstr>
      <vt:lpstr>National Alliance of Specialized  Instructional Support Personnel  (NASISP) </vt:lpstr>
      <vt:lpstr>Key ESSA Definition: School Based Mental Health Services Provider</vt:lpstr>
      <vt:lpstr>Key ESSA Definition: Multi-tiered System of Supports (MTSS)</vt:lpstr>
      <vt:lpstr>Key ESSA Definition: Evidence-based</vt:lpstr>
      <vt:lpstr>The Good News about SISP &amp; School Based Mental Health Services Provider  </vt:lpstr>
      <vt:lpstr>Key ESSA Policies Relevant to School Psychological Services &amp; Practice</vt:lpstr>
      <vt:lpstr>Standards, Assessment, and Accountability</vt:lpstr>
      <vt:lpstr>State accountability system must:</vt:lpstr>
      <vt:lpstr>School Improvement Efforts</vt:lpstr>
      <vt:lpstr>Comprehensive Support &amp; Improvement</vt:lpstr>
      <vt:lpstr>Targeted Support &amp; Improvement</vt:lpstr>
      <vt:lpstr>Targeted Support &amp; Improvement</vt:lpstr>
      <vt:lpstr>School Climate, School Safety, and Comprehensive Learning Supports</vt:lpstr>
      <vt:lpstr>LEA can use ESSA funding to:</vt:lpstr>
      <vt:lpstr>LEA can use ESSA funding to Offer PD to School Staff for:</vt:lpstr>
      <vt:lpstr>Funding for MTSS in ESSA</vt:lpstr>
      <vt:lpstr>Title I Funding for Schoolwide Programs</vt:lpstr>
      <vt:lpstr>Title I Funding for Targeted Assistance Schools </vt:lpstr>
      <vt:lpstr>Current Reactions to Law</vt:lpstr>
      <vt:lpstr>ESSA &amp; School Psychology</vt:lpstr>
      <vt:lpstr>PowerPoint Presentation</vt:lpstr>
      <vt:lpstr>ESSA Implementation Resources</vt:lpstr>
      <vt:lpstr> Florida Implementation of ESSA </vt:lpstr>
      <vt:lpstr>FL Public Comments – July 2016 </vt:lpstr>
      <vt:lpstr>PowerPoint Presentation</vt:lpstr>
      <vt:lpstr>ESSA Update – DPS: 2016-147, Oct. 23, 2016</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Vaillancourt Strobach</dc:creator>
  <cp:lastModifiedBy>David Wheeler</cp:lastModifiedBy>
  <cp:revision>42</cp:revision>
  <dcterms:created xsi:type="dcterms:W3CDTF">2016-10-31T13:54:07Z</dcterms:created>
  <dcterms:modified xsi:type="dcterms:W3CDTF">2016-11-17T15:59:54Z</dcterms:modified>
</cp:coreProperties>
</file>